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Lst>
  <p:sldSz cx="1219211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reen.png"/>
          <p:cNvPicPr>
            <a:picLocks noChangeAspect="1"/>
          </p:cNvPicPr>
          <p:nvPr/>
        </p:nvPicPr>
        <p:blipFill>
          <a:blip r:embed="rId2"/>
          <a:stretch>
            <a:fillRect/>
          </a:stretch>
        </p:blipFill>
        <p:spPr>
          <a:xfrm>
            <a:off x="0" y="0"/>
            <a:ext cx="12192119" cy="6858000"/>
          </a:xfrm>
          <a:prstGeom prst="rect">
            <a:avLst/>
          </a:prstGeom>
        </p:spPr>
      </p:pic>
      <p:sp>
        <p:nvSpPr>
          <p:cNvPr id="3" name="TextBox 2"/>
          <p:cNvSpPr txBox="1"/>
          <p:nvPr/>
        </p:nvSpPr>
        <p:spPr>
          <a:xfrm>
            <a:off x="558000" y="378000"/>
            <a:ext cx="11076119" cy="306000"/>
          </a:xfrm>
          <a:prstGeom prst="rect">
            <a:avLst/>
          </a:prstGeom>
          <a:noFill/>
        </p:spPr>
        <p:txBody>
          <a:bodyPr wrap="square" lIns="0" rIns="0" tIns="0" bIns="0" anchor="ctr">
            <a:noAutofit/>
          </a:bodyPr>
          <a:lstStyle/>
          <a:p>
            <a:pPr algn="ctr" rtl="1">
              <a:lnSpc>
                <a:spcPct val="132000"/>
              </a:lnSpc>
            </a:pPr>
            <a:r>
              <a:rPr sz="1400" b="0" i="0">
                <a:solidFill>
                  <a:srgbClr val="C9A85C"/>
                </a:solidFill>
                <a:latin typeface="Sakkal Majalla"/>
                <a:cs typeface="Sakkal Majalla"/>
                <a:ea typeface="Sakkal Majalla"/>
              </a:rPr>
              <a:t>بسم الله الرحمن الرحيم</a:t>
            </a:r>
          </a:p>
        </p:txBody>
      </p:sp>
      <p:pic>
        <p:nvPicPr>
          <p:cNvPr id="4" name="Picture 3" descr="medallion.png"/>
          <p:cNvPicPr>
            <a:picLocks noChangeAspect="1"/>
          </p:cNvPicPr>
          <p:nvPr/>
        </p:nvPicPr>
        <p:blipFill>
          <a:blip r:embed="rId3"/>
          <a:stretch>
            <a:fillRect/>
          </a:stretch>
        </p:blipFill>
        <p:spPr>
          <a:xfrm>
            <a:off x="5088059" y="737999"/>
            <a:ext cx="2015999" cy="2015999"/>
          </a:xfrm>
          <a:prstGeom prst="rect">
            <a:avLst/>
          </a:prstGeom>
        </p:spPr>
      </p:pic>
      <p:sp>
        <p:nvSpPr>
          <p:cNvPr id="5" name="Rounded Rectangle 4"/>
          <p:cNvSpPr/>
          <p:nvPr/>
        </p:nvSpPr>
        <p:spPr>
          <a:xfrm>
            <a:off x="3648059" y="2779200"/>
            <a:ext cx="4896000" cy="381600"/>
          </a:xfrm>
          <a:prstGeom prst="roundRect">
            <a:avLst>
              <a:gd name="adj" fmla="val 50000"/>
            </a:avLst>
          </a:prstGeom>
          <a:noFill/>
          <a:ln w="1270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 name="TextBox 5"/>
          <p:cNvSpPr txBox="1"/>
          <p:nvPr/>
        </p:nvSpPr>
        <p:spPr>
          <a:xfrm>
            <a:off x="3648059" y="2779200"/>
            <a:ext cx="4896000" cy="381600"/>
          </a:xfrm>
          <a:prstGeom prst="rect">
            <a:avLst/>
          </a:prstGeom>
          <a:noFill/>
        </p:spPr>
        <p:txBody>
          <a:bodyPr wrap="square" lIns="0" rIns="0" tIns="0" bIns="0" anchor="ctr">
            <a:noAutofit/>
          </a:bodyPr>
          <a:lstStyle/>
          <a:p>
            <a:pPr algn="ctr" rtl="1">
              <a:lnSpc>
                <a:spcPct val="132000"/>
              </a:lnSpc>
              <a:spcBef>
                <a:spcPts val="100"/>
              </a:spcBef>
            </a:pPr>
            <a:r>
              <a:rPr sz="1550" b="0" i="0">
                <a:solidFill>
                  <a:srgbClr val="E0C98A"/>
                </a:solidFill>
                <a:latin typeface="Sakkal Majalla"/>
                <a:cs typeface="Sakkal Majalla"/>
                <a:ea typeface="Sakkal Majalla"/>
              </a:rPr>
              <a:t>مركز ولاية منح العلمي</a:t>
            </a:r>
          </a:p>
        </p:txBody>
      </p:sp>
      <p:sp>
        <p:nvSpPr>
          <p:cNvPr id="7" name="TextBox 6"/>
          <p:cNvSpPr txBox="1"/>
          <p:nvPr/>
        </p:nvSpPr>
        <p:spPr>
          <a:xfrm>
            <a:off x="558000" y="3204000"/>
            <a:ext cx="11076119" cy="1098000"/>
          </a:xfrm>
          <a:prstGeom prst="rect">
            <a:avLst/>
          </a:prstGeom>
          <a:noFill/>
        </p:spPr>
        <p:txBody>
          <a:bodyPr wrap="square" lIns="0" rIns="0" tIns="0" bIns="0" anchor="ctr">
            <a:noAutofit/>
          </a:bodyPr>
          <a:lstStyle/>
          <a:p>
            <a:pPr algn="ctr" rtl="1">
              <a:lnSpc>
                <a:spcPct val="132000"/>
              </a:lnSpc>
            </a:pPr>
            <a:r>
              <a:rPr sz="5600" b="1" i="0">
                <a:solidFill>
                  <a:srgbClr val="FBF9F3"/>
                </a:solidFill>
                <a:latin typeface="Sakkal Majalla"/>
                <a:cs typeface="Sakkal Majalla"/>
                <a:ea typeface="Sakkal Majalla"/>
              </a:rPr>
              <a:t>أحكام الطهارة والصلاة</a:t>
            </a:r>
          </a:p>
        </p:txBody>
      </p:sp>
      <p:pic>
        <p:nvPicPr>
          <p:cNvPr id="8" name="Picture 7" descr="rule.png"/>
          <p:cNvPicPr>
            <a:picLocks noChangeAspect="1"/>
          </p:cNvPicPr>
          <p:nvPr/>
        </p:nvPicPr>
        <p:blipFill>
          <a:blip r:embed="rId4"/>
          <a:stretch>
            <a:fillRect/>
          </a:stretch>
        </p:blipFill>
        <p:spPr>
          <a:xfrm>
            <a:off x="4116059" y="4183199"/>
            <a:ext cx="3960000" cy="338400"/>
          </a:xfrm>
          <a:prstGeom prst="rect">
            <a:avLst/>
          </a:prstGeom>
        </p:spPr>
      </p:pic>
      <p:sp>
        <p:nvSpPr>
          <p:cNvPr id="9" name="TextBox 8"/>
          <p:cNvSpPr txBox="1"/>
          <p:nvPr/>
        </p:nvSpPr>
        <p:spPr>
          <a:xfrm>
            <a:off x="558000" y="4600800"/>
            <a:ext cx="11076119" cy="360000"/>
          </a:xfrm>
          <a:prstGeom prst="rect">
            <a:avLst/>
          </a:prstGeom>
          <a:noFill/>
        </p:spPr>
        <p:txBody>
          <a:bodyPr wrap="square" lIns="0" rIns="0" tIns="0" bIns="0" anchor="ctr">
            <a:noAutofit/>
          </a:bodyPr>
          <a:lstStyle/>
          <a:p>
            <a:pPr algn="ctr" rtl="1">
              <a:lnSpc>
                <a:spcPct val="132000"/>
              </a:lnSpc>
            </a:pPr>
            <a:r>
              <a:rPr sz="1700" b="0" i="0">
                <a:solidFill>
                  <a:srgbClr val="C9A85C"/>
                </a:solidFill>
                <a:latin typeface="Sakkal Majalla"/>
                <a:cs typeface="Sakkal Majalla"/>
                <a:ea typeface="Sakkal Majalla"/>
              </a:rPr>
              <a:t>مجموع «الموضوع الأول» و«الموضوع الثاني»</a:t>
            </a:r>
          </a:p>
        </p:txBody>
      </p:sp>
      <p:sp>
        <p:nvSpPr>
          <p:cNvPr id="10" name="Rectangle 9"/>
          <p:cNvSpPr/>
          <p:nvPr/>
        </p:nvSpPr>
        <p:spPr>
          <a:xfrm>
            <a:off x="2718000" y="5526000"/>
            <a:ext cx="6756119" cy="18000"/>
          </a:xfrm>
          <a:prstGeom prst="rect">
            <a:avLst/>
          </a:prstGeom>
          <a:solidFill>
            <a:srgbClr val="3E6B5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558000" y="5652000"/>
            <a:ext cx="11076119" cy="324000"/>
          </a:xfrm>
          <a:prstGeom prst="rect">
            <a:avLst/>
          </a:prstGeom>
          <a:noFill/>
        </p:spPr>
        <p:txBody>
          <a:bodyPr wrap="square" lIns="0" rIns="0" tIns="0" bIns="0" anchor="ctr">
            <a:noAutofit/>
          </a:bodyPr>
          <a:lstStyle/>
          <a:p>
            <a:pPr algn="ctr" rtl="1">
              <a:lnSpc>
                <a:spcPct val="132000"/>
              </a:lnSpc>
            </a:pPr>
            <a:r>
              <a:rPr sz="1250" b="0" i="0">
                <a:solidFill>
                  <a:srgbClr val="9CBB9F"/>
                </a:solidFill>
                <a:latin typeface="Sakkal Majalla"/>
                <a:cs typeface="Sakkal Majalla"/>
                <a:ea typeface="Sakkal Majalla"/>
              </a:rPr>
              <a:t>عرض تقديمي — مبنيّ على نصّ المادّة كما هو</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الفهرس</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المحتويات</a:t>
            </a:r>
          </a:p>
        </p:txBody>
      </p:sp>
      <p:sp>
        <p:nvSpPr>
          <p:cNvPr id="8" name="Rounded Rectangle 7"/>
          <p:cNvSpPr/>
          <p:nvPr/>
        </p:nvSpPr>
        <p:spPr>
          <a:xfrm>
            <a:off x="6207659" y="1098000"/>
            <a:ext cx="5426459" cy="5183999"/>
          </a:xfrm>
          <a:prstGeom prst="roundRect">
            <a:avLst>
              <a:gd name="adj" fmla="val 166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207659" y="1098000"/>
            <a:ext cx="5426459" cy="468000"/>
          </a:xfrm>
          <a:prstGeom prst="roundRect">
            <a:avLst>
              <a:gd name="adj" fmla="val 18461"/>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6315659" y="1565999"/>
            <a:ext cx="521045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6207659" y="1134000"/>
            <a:ext cx="5426459" cy="396000"/>
          </a:xfrm>
          <a:prstGeom prst="rect">
            <a:avLst/>
          </a:prstGeom>
          <a:noFill/>
        </p:spPr>
        <p:txBody>
          <a:bodyPr wrap="square" lIns="0" rIns="0" tIns="0" bIns="0" anchor="ctr">
            <a:noAutofit/>
          </a:bodyPr>
          <a:lstStyle/>
          <a:p>
            <a:pPr algn="ctr" rtl="1">
              <a:lnSpc>
                <a:spcPct val="132000"/>
              </a:lnSpc>
            </a:pPr>
            <a:r>
              <a:rPr sz="1800" b="1" i="0">
                <a:solidFill>
                  <a:srgbClr val="E0C98A"/>
                </a:solidFill>
                <a:latin typeface="Sakkal Majalla"/>
                <a:cs typeface="Sakkal Majalla"/>
                <a:ea typeface="Sakkal Majalla"/>
              </a:rPr>
              <a:t>الموضوع الأول — الطهارة والصلاة</a:t>
            </a:r>
          </a:p>
        </p:txBody>
      </p:sp>
      <p:sp>
        <p:nvSpPr>
          <p:cNvPr id="12" name="Rounded Rectangle 11"/>
          <p:cNvSpPr/>
          <p:nvPr/>
        </p:nvSpPr>
        <p:spPr>
          <a:xfrm>
            <a:off x="6358860" y="1717199"/>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Oval 12"/>
          <p:cNvSpPr/>
          <p:nvPr/>
        </p:nvSpPr>
        <p:spPr>
          <a:xfrm>
            <a:off x="6466859" y="18882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621659" y="1731599"/>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النجاسات: ما يخرج من الجسد وغيره</a:t>
            </a:r>
          </a:p>
        </p:txBody>
      </p:sp>
      <p:sp>
        <p:nvSpPr>
          <p:cNvPr id="15" name="Rounded Rectangle 14"/>
          <p:cNvSpPr/>
          <p:nvPr/>
        </p:nvSpPr>
        <p:spPr>
          <a:xfrm>
            <a:off x="6358860" y="22500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Oval 15"/>
          <p:cNvSpPr/>
          <p:nvPr/>
        </p:nvSpPr>
        <p:spPr>
          <a:xfrm>
            <a:off x="6466859" y="24210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1659" y="22644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الطهارات: الخبث والحدث وأنواع المياه</a:t>
            </a:r>
          </a:p>
        </p:txBody>
      </p:sp>
      <p:sp>
        <p:nvSpPr>
          <p:cNvPr id="18" name="Rounded Rectangle 17"/>
          <p:cNvSpPr/>
          <p:nvPr/>
        </p:nvSpPr>
        <p:spPr>
          <a:xfrm>
            <a:off x="6358860" y="27828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Oval 18"/>
          <p:cNvSpPr/>
          <p:nvPr/>
        </p:nvSpPr>
        <p:spPr>
          <a:xfrm>
            <a:off x="6466859" y="29538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1659" y="27972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الغسل الواجب وصفة الاغتسال</a:t>
            </a:r>
          </a:p>
        </p:txBody>
      </p:sp>
      <p:sp>
        <p:nvSpPr>
          <p:cNvPr id="21" name="Rounded Rectangle 20"/>
          <p:cNvSpPr/>
          <p:nvPr/>
        </p:nvSpPr>
        <p:spPr>
          <a:xfrm>
            <a:off x="6358860" y="33156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Oval 21"/>
          <p:cNvSpPr/>
          <p:nvPr/>
        </p:nvSpPr>
        <p:spPr>
          <a:xfrm>
            <a:off x="6466859" y="34866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21659" y="33300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الوضوء: فضله وتعريفه وشروطه وفرائضه وسننه وصفته</a:t>
            </a:r>
          </a:p>
        </p:txBody>
      </p:sp>
      <p:sp>
        <p:nvSpPr>
          <p:cNvPr id="24" name="Rounded Rectangle 23"/>
          <p:cNvSpPr/>
          <p:nvPr/>
        </p:nvSpPr>
        <p:spPr>
          <a:xfrm>
            <a:off x="6358860" y="38484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6466859" y="40194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21659" y="38628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الصلاة: مكانتها وشروطها وأوقاتها</a:t>
            </a:r>
          </a:p>
        </p:txBody>
      </p:sp>
      <p:sp>
        <p:nvSpPr>
          <p:cNvPr id="27" name="Rounded Rectangle 26"/>
          <p:cNvSpPr/>
          <p:nvPr/>
        </p:nvSpPr>
        <p:spPr>
          <a:xfrm>
            <a:off x="558000" y="1098000"/>
            <a:ext cx="5426459" cy="5183999"/>
          </a:xfrm>
          <a:prstGeom prst="roundRect">
            <a:avLst>
              <a:gd name="adj" fmla="val 166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ounded Rectangle 27"/>
          <p:cNvSpPr/>
          <p:nvPr/>
        </p:nvSpPr>
        <p:spPr>
          <a:xfrm>
            <a:off x="558000" y="1098000"/>
            <a:ext cx="5426459" cy="468000"/>
          </a:xfrm>
          <a:prstGeom prst="roundRect">
            <a:avLst>
              <a:gd name="adj" fmla="val 18461"/>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666000" y="1565999"/>
            <a:ext cx="521045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1134000"/>
            <a:ext cx="5426459" cy="396000"/>
          </a:xfrm>
          <a:prstGeom prst="rect">
            <a:avLst/>
          </a:prstGeom>
          <a:noFill/>
        </p:spPr>
        <p:txBody>
          <a:bodyPr wrap="square" lIns="0" rIns="0" tIns="0" bIns="0" anchor="ctr">
            <a:noAutofit/>
          </a:bodyPr>
          <a:lstStyle/>
          <a:p>
            <a:pPr algn="ctr" rtl="1">
              <a:lnSpc>
                <a:spcPct val="132000"/>
              </a:lnSpc>
            </a:pPr>
            <a:r>
              <a:rPr sz="1800" b="1" i="0">
                <a:solidFill>
                  <a:srgbClr val="E0C98A"/>
                </a:solidFill>
                <a:latin typeface="Sakkal Majalla"/>
                <a:cs typeface="Sakkal Majalla"/>
                <a:ea typeface="Sakkal Majalla"/>
              </a:rPr>
              <a:t>الموضوع الثاني — من الصلاة إلى الأذان</a:t>
            </a:r>
          </a:p>
        </p:txBody>
      </p:sp>
      <p:sp>
        <p:nvSpPr>
          <p:cNvPr id="31" name="Rounded Rectangle 30"/>
          <p:cNvSpPr/>
          <p:nvPr/>
        </p:nvSpPr>
        <p:spPr>
          <a:xfrm>
            <a:off x="709200" y="1717199"/>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2" name="Oval 31"/>
          <p:cNvSpPr/>
          <p:nvPr/>
        </p:nvSpPr>
        <p:spPr>
          <a:xfrm>
            <a:off x="817200" y="18882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72000" y="1731599"/>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أركان الصلاة وسننها</a:t>
            </a:r>
          </a:p>
        </p:txBody>
      </p:sp>
      <p:sp>
        <p:nvSpPr>
          <p:cNvPr id="34" name="Rounded Rectangle 33"/>
          <p:cNvSpPr/>
          <p:nvPr/>
        </p:nvSpPr>
        <p:spPr>
          <a:xfrm>
            <a:off x="709200" y="22500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817200" y="24210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72000" y="22644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صفة الصلاة من القيام إلى التسليم</a:t>
            </a:r>
          </a:p>
        </p:txBody>
      </p:sp>
      <p:sp>
        <p:nvSpPr>
          <p:cNvPr id="37" name="Rounded Rectangle 36"/>
          <p:cNvSpPr/>
          <p:nvPr/>
        </p:nvSpPr>
        <p:spPr>
          <a:xfrm>
            <a:off x="709200" y="27828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8" name="Oval 37"/>
          <p:cNvSpPr/>
          <p:nvPr/>
        </p:nvSpPr>
        <p:spPr>
          <a:xfrm>
            <a:off x="817200" y="29538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72000" y="27972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نواقض الوضوء الثلاثة عشر</a:t>
            </a:r>
          </a:p>
        </p:txBody>
      </p:sp>
      <p:sp>
        <p:nvSpPr>
          <p:cNvPr id="40" name="Rounded Rectangle 39"/>
          <p:cNvSpPr/>
          <p:nvPr/>
        </p:nvSpPr>
        <p:spPr>
          <a:xfrm>
            <a:off x="709200" y="3315600"/>
            <a:ext cx="5124059" cy="446400"/>
          </a:xfrm>
          <a:prstGeom prst="roundRect">
            <a:avLst>
              <a:gd name="adj" fmla="val 11290"/>
            </a:avLst>
          </a:prstGeom>
          <a:solidFill>
            <a:srgbClr val="F4F1E6"/>
          </a:solidFill>
          <a:ln w="9525">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817200" y="3486600"/>
            <a:ext cx="104400" cy="1044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72000" y="3330000"/>
            <a:ext cx="4796459" cy="417600"/>
          </a:xfrm>
          <a:prstGeom prst="rect">
            <a:avLst/>
          </a:prstGeom>
          <a:noFill/>
        </p:spPr>
        <p:txBody>
          <a:bodyPr wrap="square" lIns="0" rIns="0" tIns="0" bIns="0" anchor="ctr">
            <a:noAutofit/>
          </a:bodyPr>
          <a:lstStyle/>
          <a:p>
            <a:pPr algn="r" rtl="1">
              <a:lnSpc>
                <a:spcPct val="132000"/>
              </a:lnSpc>
            </a:pPr>
            <a:r>
              <a:rPr sz="1250" b="0" i="0">
                <a:solidFill>
                  <a:srgbClr val="12301F"/>
                </a:solidFill>
                <a:latin typeface="Sakkal Majalla"/>
                <a:cs typeface="Sakkal Majalla"/>
                <a:ea typeface="Sakkal Majalla"/>
              </a:rPr>
              <a:t>الأذان والإقامة: تعريفهما وشروطهما وألفاظهما</a:t>
            </a:r>
          </a:p>
        </p:txBody>
      </p:sp>
      <p:sp>
        <p:nvSpPr>
          <p:cNvPr id="43" name="Rectangle 4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4" name="Rounded Rectangle 4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٠</a:t>
            </a:r>
          </a:p>
        </p:txBody>
      </p:sp>
      <p:sp>
        <p:nvSpPr>
          <p:cNvPr id="46" name="TextBox 4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أحكام الطهارة والصلاة — عرض تقديمي</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١</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 الأول</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الموضوع الأول</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النجاسات: ما يخرج من الجسد وغيره</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الطهارات · الخبث والحدث · أنواع المياه · الغسل</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الوضوء: فضله وشروطه وفرائضه وسننه وصفته</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الصلاة: مكانتها وشروطها وأوقاتها</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النجاسات — قسماها</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نجاسات تخرج من جسد الإنسان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القيء · القلس · الدم المسفوح · الرعاف · ما يخرج من السبيلين (البول والغائط) · الجنابة · المني · المذي · الودي · دم الحيض · دم النفاس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نجاسات ليست من جسد الإنسان</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الميتة · الجلالة · المشرك · الخنزير · الكلب · بول وروث السباع · بول جميع الدواب · سؤر الحيوانات</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يخرج من الجسد — تفصيلًا</a:t>
            </a:r>
          </a:p>
        </p:txBody>
      </p:sp>
      <p:sp>
        <p:nvSpPr>
          <p:cNvPr id="8" name="Rounded Rectangle 7"/>
          <p:cNvSpPr/>
          <p:nvPr/>
        </p:nvSpPr>
        <p:spPr>
          <a:xfrm>
            <a:off x="6186059"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القيء</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ما تدفعه الطبيعة من الطعام أو الشراب حتى يجاوز الحلق ويصل الفم فيمتلئ به ويخرج</a:t>
            </a:r>
          </a:p>
        </p:txBody>
      </p:sp>
      <p:sp>
        <p:nvSpPr>
          <p:cNvPr id="13" name="Rounded Rectangle 12"/>
          <p:cNvSpPr/>
          <p:nvPr/>
        </p:nvSpPr>
        <p:spPr>
          <a:xfrm>
            <a:off x="558000"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القلس</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ما تدفعه الطبيعة من الطعام أو الشراب حتى يجاوز الحلق ويصل الفم ويكون قليلًا ولا يمتلئ به</a:t>
            </a:r>
          </a:p>
        </p:txBody>
      </p:sp>
      <p:sp>
        <p:nvSpPr>
          <p:cNvPr id="18" name="Rounded Rectangle 17"/>
          <p:cNvSpPr/>
          <p:nvPr/>
        </p:nvSpPr>
        <p:spPr>
          <a:xfrm>
            <a:off x="6186059"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111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638406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الدم المسفوح</a:t>
            </a:r>
          </a:p>
        </p:txBody>
      </p:sp>
      <p:sp>
        <p:nvSpPr>
          <p:cNvPr id="21" name="Rectangle 20"/>
          <p:cNvSpPr/>
          <p:nvPr/>
        </p:nvSpPr>
        <p:spPr>
          <a:xfrm>
            <a:off x="1087811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384060" y="4302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الدم الخارج من الجرح إذا كان سائلًا أو قاطرًا، أي جاوز موضعه من الجرح</a:t>
            </a:r>
          </a:p>
        </p:txBody>
      </p:sp>
      <p:sp>
        <p:nvSpPr>
          <p:cNvPr id="23" name="Rounded Rectangle 22"/>
          <p:cNvSpPr/>
          <p:nvPr/>
        </p:nvSpPr>
        <p:spPr>
          <a:xfrm>
            <a:off x="558000"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594305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الرعاف</a:t>
            </a:r>
          </a:p>
        </p:txBody>
      </p:sp>
      <p:sp>
        <p:nvSpPr>
          <p:cNvPr id="26" name="Rectangle 25"/>
          <p:cNvSpPr/>
          <p:nvPr/>
        </p:nvSpPr>
        <p:spPr>
          <a:xfrm>
            <a:off x="525005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4302432"/>
            <a:ext cx="5052059" cy="1871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دم يخرج من الأنف</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بقية ما يخرج من الجسد</a:t>
            </a:r>
          </a:p>
        </p:txBody>
      </p:sp>
      <p:sp>
        <p:nvSpPr>
          <p:cNvPr id="8" name="Rounded Rectangle 7"/>
          <p:cNvSpPr/>
          <p:nvPr/>
        </p:nvSpPr>
        <p:spPr>
          <a:xfrm>
            <a:off x="558000" y="11340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471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1556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لا يُعدّ قيئًا ولا قلسًا: الذي لا يجاوز الحلق ويُستشعر طعمه</a:t>
            </a:r>
          </a:p>
        </p:txBody>
      </p:sp>
      <p:sp>
        <p:nvSpPr>
          <p:cNvPr id="11" name="Rounded Rectangle 10"/>
          <p:cNvSpPr/>
          <p:nvPr/>
        </p:nvSpPr>
        <p:spPr>
          <a:xfrm>
            <a:off x="558000" y="20136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2350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0352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ما يخرج من السبيلين (القُبل والدُّبر): البول · الغائط</a:t>
            </a:r>
          </a:p>
        </p:txBody>
      </p:sp>
      <p:sp>
        <p:nvSpPr>
          <p:cNvPr id="14" name="Rounded Rectangle 13"/>
          <p:cNvSpPr/>
          <p:nvPr/>
        </p:nvSpPr>
        <p:spPr>
          <a:xfrm>
            <a:off x="558000" y="28932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2304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29148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الجنابة: هي حال من ينزل منه منيّ، أو يكون منه جماع</a:t>
            </a:r>
          </a:p>
        </p:txBody>
      </p:sp>
      <p:sp>
        <p:nvSpPr>
          <p:cNvPr id="17" name="Rounded Rectangle 16"/>
          <p:cNvSpPr/>
          <p:nvPr/>
        </p:nvSpPr>
        <p:spPr>
          <a:xfrm>
            <a:off x="558000" y="37728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4110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37944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المنيّ: سائل أبيض   ·   المذيّ   ·   الوديّ</a:t>
            </a:r>
          </a:p>
        </p:txBody>
      </p:sp>
      <p:sp>
        <p:nvSpPr>
          <p:cNvPr id="20" name="Rounded Rectangle 19"/>
          <p:cNvSpPr/>
          <p:nvPr/>
        </p:nvSpPr>
        <p:spPr>
          <a:xfrm>
            <a:off x="558000" y="46524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4989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46740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دم الحيض: الدم الفاسد الثخين الخارج من قَبْل المرأة التي تحيض مثلها عادة ولم تكن حاملًا</a:t>
            </a:r>
          </a:p>
        </p:txBody>
      </p:sp>
      <p:sp>
        <p:nvSpPr>
          <p:cNvPr id="23" name="Rounded Rectangle 22"/>
          <p:cNvSpPr/>
          <p:nvPr/>
        </p:nvSpPr>
        <p:spPr>
          <a:xfrm>
            <a:off x="558000" y="5532000"/>
            <a:ext cx="11076119" cy="785999"/>
          </a:xfrm>
          <a:prstGeom prst="roundRect">
            <a:avLst>
              <a:gd name="adj" fmla="val 732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266919" y="5869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56000" y="5553600"/>
            <a:ext cx="10446119" cy="742799"/>
          </a:xfrm>
          <a:prstGeom prst="rect">
            <a:avLst/>
          </a:prstGeom>
          <a:noFill/>
        </p:spPr>
        <p:txBody>
          <a:bodyPr wrap="square" lIns="0" rIns="0" tIns="0" bIns="0" anchor="ctr">
            <a:noAutofit/>
          </a:bodyPr>
          <a:lstStyle/>
          <a:p>
            <a:pPr algn="r" rtl="1">
              <a:lnSpc>
                <a:spcPct val="132000"/>
              </a:lnSpc>
            </a:pPr>
            <a:r>
              <a:rPr sz="1550" b="0" i="0">
                <a:solidFill>
                  <a:srgbClr val="1B211C"/>
                </a:solidFill>
                <a:latin typeface="Sakkal Majalla"/>
                <a:cs typeface="Sakkal Majalla"/>
                <a:ea typeface="Sakkal Majalla"/>
              </a:rPr>
              <a:t>دم النفاس: الدم الخارج من المرأة بعد الولادة</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النجاسات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النجاسات التي ليست من جسد الإنسان</a:t>
            </a:r>
          </a:p>
        </p:txBody>
      </p:sp>
      <p:sp>
        <p:nvSpPr>
          <p:cNvPr id="8" name="Rounded Rectangle 7"/>
          <p:cNvSpPr/>
          <p:nvPr/>
        </p:nvSpPr>
        <p:spPr>
          <a:xfrm>
            <a:off x="6186059" y="10980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5191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الميتة: ما فارقته الروح من غير ذكاة شرعية، فإن ذُكّي لا يُعتبر ميتة</a:t>
            </a:r>
          </a:p>
        </p:txBody>
      </p:sp>
      <p:sp>
        <p:nvSpPr>
          <p:cNvPr id="11" name="Rounded Rectangle 10"/>
          <p:cNvSpPr/>
          <p:nvPr/>
        </p:nvSpPr>
        <p:spPr>
          <a:xfrm>
            <a:off x="6186059" y="21563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5775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1708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يُستثنى من الميتة: ميتة الصيد إذا لم يُدرك ذكاتها، وميتة الجنين كامل الخلق المذكاة أمه، وميتة الجراد، وميتة البحر</a:t>
            </a:r>
          </a:p>
        </p:txBody>
      </p:sp>
      <p:sp>
        <p:nvSpPr>
          <p:cNvPr id="14" name="Rounded Rectangle 13"/>
          <p:cNvSpPr/>
          <p:nvPr/>
        </p:nvSpPr>
        <p:spPr>
          <a:xfrm>
            <a:off x="6186059" y="32148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3636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2291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الجلالة</a:t>
            </a:r>
          </a:p>
        </p:txBody>
      </p:sp>
      <p:sp>
        <p:nvSpPr>
          <p:cNvPr id="17" name="Rounded Rectangle 16"/>
          <p:cNvSpPr/>
          <p:nvPr/>
        </p:nvSpPr>
        <p:spPr>
          <a:xfrm>
            <a:off x="6186059" y="42731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46943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2875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المشرك: وهو غير المسلم</a:t>
            </a:r>
          </a:p>
        </p:txBody>
      </p:sp>
      <p:sp>
        <p:nvSpPr>
          <p:cNvPr id="20" name="Rounded Rectangle 19"/>
          <p:cNvSpPr/>
          <p:nvPr/>
        </p:nvSpPr>
        <p:spPr>
          <a:xfrm>
            <a:off x="6186059" y="53316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57527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53459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الخنزير</a:t>
            </a:r>
          </a:p>
        </p:txBody>
      </p:sp>
      <p:sp>
        <p:nvSpPr>
          <p:cNvPr id="23" name="Rounded Rectangle 22"/>
          <p:cNvSpPr/>
          <p:nvPr/>
        </p:nvSpPr>
        <p:spPr>
          <a:xfrm>
            <a:off x="558000" y="1098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156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1112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الكلب</a:t>
            </a:r>
          </a:p>
        </p:txBody>
      </p:sp>
      <p:sp>
        <p:nvSpPr>
          <p:cNvPr id="26" name="Rounded Rectangle 25"/>
          <p:cNvSpPr/>
          <p:nvPr/>
        </p:nvSpPr>
        <p:spPr>
          <a:xfrm>
            <a:off x="558000" y="2250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271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2264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بول وروث السباع</a:t>
            </a:r>
          </a:p>
        </p:txBody>
      </p:sp>
      <p:sp>
        <p:nvSpPr>
          <p:cNvPr id="29" name="Rounded Rectangle 28"/>
          <p:cNvSpPr/>
          <p:nvPr/>
        </p:nvSpPr>
        <p:spPr>
          <a:xfrm>
            <a:off x="558000" y="340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386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341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بول جميع الدواب</a:t>
            </a:r>
          </a:p>
        </p:txBody>
      </p:sp>
      <p:sp>
        <p:nvSpPr>
          <p:cNvPr id="32" name="Rounded Rectangle 31"/>
          <p:cNvSpPr/>
          <p:nvPr/>
        </p:nvSpPr>
        <p:spPr>
          <a:xfrm>
            <a:off x="558000" y="455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502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456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سؤر الحيوانات</a:t>
            </a:r>
          </a:p>
        </p:txBody>
      </p:sp>
      <p:sp>
        <p:nvSpPr>
          <p:cNvPr id="35" name="Rectangle 3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Rounded Rectangle 3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38" name="TextBox 3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الطهارات — تعريفها</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 لغةً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النظافة والنزاهة من الأقذار والأوساخ، سواء كانت حسّية أو معنوية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 اصطلاحًا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فعل ما يترتّب عليه إزالة خُبْث أو رفع حَدَث</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الخبث والحدث</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الخبث</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العين المستقذرة التي أمر الشارع بنظافتها: كالدم والقيء والقلس والمني والمذي والودي ودم الحيض والفاس والبول والغائط</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معنى قائم بالنفس مانع من أداء بعض العبادات كالصلاة والطواف، وكل عبادة يُشترط لصحتها الطهارة. وينقسم إلى قسمين: أكبر وأصغر</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الطهارات</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قسما الحدث</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 الأكبر</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هي حال إذا تلبّس بها المكلّف وجب عليه الغُسل للخروج منها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الحدث الأصغر</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هي حال إذا تلبّس بها المكلّف وجب عليه الوضوء للخروج منها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أنواع المياه</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أنواع المياه</a:t>
            </a:r>
          </a:p>
        </p:txBody>
      </p:sp>
      <p:sp>
        <p:nvSpPr>
          <p:cNvPr id="8" name="Rectangle 7"/>
          <p:cNvSpPr/>
          <p:nvPr/>
        </p:nvSpPr>
        <p:spPr>
          <a:xfrm>
            <a:off x="9058278" y="2064599"/>
            <a:ext cx="2575841"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9101478" y="2064599"/>
            <a:ext cx="2489441"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النوع</a:t>
            </a:r>
          </a:p>
        </p:txBody>
      </p:sp>
      <p:sp>
        <p:nvSpPr>
          <p:cNvPr id="10" name="Rectangle 9"/>
          <p:cNvSpPr/>
          <p:nvPr/>
        </p:nvSpPr>
        <p:spPr>
          <a:xfrm>
            <a:off x="4421762" y="2064599"/>
            <a:ext cx="4636515"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4464962" y="2064599"/>
            <a:ext cx="4550115"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التعريف</a:t>
            </a:r>
          </a:p>
        </p:txBody>
      </p:sp>
      <p:sp>
        <p:nvSpPr>
          <p:cNvPr id="12" name="Rectangle 11"/>
          <p:cNvSpPr/>
          <p:nvPr/>
        </p:nvSpPr>
        <p:spPr>
          <a:xfrm>
            <a:off x="558000" y="2064599"/>
            <a:ext cx="3863762"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2064599"/>
            <a:ext cx="3777362"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الحكم</a:t>
            </a:r>
          </a:p>
        </p:txBody>
      </p:sp>
      <p:sp>
        <p:nvSpPr>
          <p:cNvPr id="14" name="Rectangle 13"/>
          <p:cNvSpPr/>
          <p:nvPr/>
        </p:nvSpPr>
        <p:spPr>
          <a:xfrm>
            <a:off x="9058278" y="2395800"/>
            <a:ext cx="257584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9137478" y="2417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طاهر مُطَهِّر</a:t>
            </a:r>
          </a:p>
        </p:txBody>
      </p:sp>
      <p:sp>
        <p:nvSpPr>
          <p:cNvPr id="16" name="Rectangle 15"/>
          <p:cNvSpPr/>
          <p:nvPr/>
        </p:nvSpPr>
        <p:spPr>
          <a:xfrm>
            <a:off x="4421762" y="2395800"/>
            <a:ext cx="4636515"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0962" y="2417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الماء الباقي على أصل خلقته</a:t>
            </a:r>
          </a:p>
        </p:txBody>
      </p:sp>
      <p:sp>
        <p:nvSpPr>
          <p:cNvPr id="18" name="Rectangle 17"/>
          <p:cNvSpPr/>
          <p:nvPr/>
        </p:nvSpPr>
        <p:spPr>
          <a:xfrm>
            <a:off x="558000" y="2395800"/>
            <a:ext cx="3863762"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2417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يُزال به الخبث ويُرفع به الحدث</a:t>
            </a:r>
          </a:p>
        </p:txBody>
      </p:sp>
      <p:sp>
        <p:nvSpPr>
          <p:cNvPr id="20" name="Rectangle 19"/>
          <p:cNvSpPr/>
          <p:nvPr/>
        </p:nvSpPr>
        <p:spPr>
          <a:xfrm>
            <a:off x="9058278" y="3259799"/>
            <a:ext cx="2575841"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9137478" y="3281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طاهر غير مطهِّر</a:t>
            </a:r>
          </a:p>
        </p:txBody>
      </p:sp>
      <p:sp>
        <p:nvSpPr>
          <p:cNvPr id="22" name="Rectangle 21"/>
          <p:cNvSpPr/>
          <p:nvPr/>
        </p:nvSpPr>
        <p:spPr>
          <a:xfrm>
            <a:off x="4421762" y="3259799"/>
            <a:ext cx="4636515"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4500962" y="3281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خالطه شيء غير نجس فغيّر أحد أوصافه الثلاثة: اللون أو الطعم أو الرائحة</a:t>
            </a:r>
          </a:p>
        </p:txBody>
      </p:sp>
      <p:sp>
        <p:nvSpPr>
          <p:cNvPr id="24" name="Rectangle 23"/>
          <p:cNvSpPr/>
          <p:nvPr/>
        </p:nvSpPr>
        <p:spPr>
          <a:xfrm>
            <a:off x="558000" y="3259799"/>
            <a:ext cx="3863762"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3281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يُزال به الخبث ولا يُرفع به الحدث</a:t>
            </a:r>
          </a:p>
        </p:txBody>
      </p:sp>
      <p:sp>
        <p:nvSpPr>
          <p:cNvPr id="26" name="Rectangle 25"/>
          <p:cNvSpPr/>
          <p:nvPr/>
        </p:nvSpPr>
        <p:spPr>
          <a:xfrm>
            <a:off x="9058278" y="4123799"/>
            <a:ext cx="2575841"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9137478" y="4145399"/>
            <a:ext cx="2417441"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ماء نجس</a:t>
            </a:r>
          </a:p>
        </p:txBody>
      </p:sp>
      <p:sp>
        <p:nvSpPr>
          <p:cNvPr id="28" name="Rectangle 27"/>
          <p:cNvSpPr/>
          <p:nvPr/>
        </p:nvSpPr>
        <p:spPr>
          <a:xfrm>
            <a:off x="4421762" y="4123799"/>
            <a:ext cx="4636515"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4500962" y="4145399"/>
            <a:ext cx="4478115"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خالطته نجاسة فغيّرت أحد أوصافه الثلاثة</a:t>
            </a:r>
          </a:p>
        </p:txBody>
      </p:sp>
      <p:sp>
        <p:nvSpPr>
          <p:cNvPr id="30" name="Rectangle 29"/>
          <p:cNvSpPr/>
          <p:nvPr/>
        </p:nvSpPr>
        <p:spPr>
          <a:xfrm>
            <a:off x="558000" y="4123799"/>
            <a:ext cx="3863762"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4145399"/>
            <a:ext cx="3705362"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لا يُزال به الخبث ولا يُرفع به الحدث</a:t>
            </a:r>
          </a:p>
        </p:txBody>
      </p:sp>
      <p:sp>
        <p:nvSpPr>
          <p:cNvPr id="32" name="TextBox 31"/>
          <p:cNvSpPr txBox="1"/>
          <p:nvPr/>
        </p:nvSpPr>
        <p:spPr>
          <a:xfrm>
            <a:off x="558000" y="5045400"/>
            <a:ext cx="11076119" cy="270000"/>
          </a:xfrm>
          <a:prstGeom prst="rect">
            <a:avLst/>
          </a:prstGeom>
          <a:noFill/>
        </p:spPr>
        <p:txBody>
          <a:bodyPr wrap="square" lIns="0" rIns="0" tIns="0" bIns="0" anchor="ctr">
            <a:noAutofit/>
          </a:bodyPr>
          <a:lstStyle/>
          <a:p>
            <a:pPr algn="r" rtl="1">
              <a:lnSpc>
                <a:spcPct val="132000"/>
              </a:lnSpc>
            </a:pPr>
            <a:r>
              <a:rPr sz="1150" b="0" i="0">
                <a:solidFill>
                  <a:srgbClr val="A88B2E"/>
                </a:solidFill>
                <a:latin typeface="Sakkal Majalla"/>
                <a:cs typeface="Sakkal Majalla"/>
                <a:ea typeface="Sakkal Majalla"/>
              </a:rPr>
              <a:t>الماء على ثلاثة أنواع / أوصاف الماء الثلاثة: اللون، والطعم، والرائحة</a:t>
            </a:r>
          </a:p>
        </p:txBody>
      </p:sp>
      <p:sp>
        <p:nvSpPr>
          <p:cNvPr id="33" name="Rectangle 3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ounded Rectangle 3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٨</a:t>
            </a:r>
          </a:p>
        </p:txBody>
      </p:sp>
      <p:sp>
        <p:nvSpPr>
          <p:cNvPr id="36" name="TextBox 3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أنواع المياه</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الماء القليل تخالطه نجاسة ولا يتغيّر</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الأول</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حكمه حكم الماء الكثير، ولا ينجس إلا إذا تغيّرت أحد أوصافه الثلاثة</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الثاني</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ينجس مطلقًا ولو لم يتغيّر أحد أوصافه؛ لحديث النبي صلى الله عليه وسلم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الغسل الواجب وما يُدخل في الحدث الأكبر</a:t>
            </a:r>
          </a:p>
        </p:txBody>
      </p:sp>
      <p:sp>
        <p:nvSpPr>
          <p:cNvPr id="8" name="Rounded Rectangle 7"/>
          <p:cNvSpPr/>
          <p:nvPr/>
        </p:nvSpPr>
        <p:spPr>
          <a:xfrm>
            <a:off x="558000" y="1152000"/>
            <a:ext cx="11076119" cy="666000"/>
          </a:xfrm>
          <a:prstGeom prst="roundRect">
            <a:avLst>
              <a:gd name="adj" fmla="val 1405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507600"/>
          </a:xfrm>
          <a:prstGeom prst="roundRect">
            <a:avLst>
              <a:gd name="adj" fmla="val 11347"/>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334800"/>
          </a:xfrm>
          <a:prstGeom prst="rect">
            <a:avLst/>
          </a:prstGeom>
          <a:noFill/>
        </p:spPr>
        <p:txBody>
          <a:bodyPr wrap="square" lIns="0" rIns="0" tIns="0" bIns="0" anchor="ctr">
            <a:noAutofit/>
          </a:bodyPr>
          <a:lstStyle/>
          <a:p>
            <a:pPr algn="ctr" rtl="1">
              <a:lnSpc>
                <a:spcPct val="144000"/>
              </a:lnSpc>
            </a:pPr>
            <a:r>
              <a:rPr sz="1375" b="0" i="0">
                <a:solidFill>
                  <a:srgbClr val="12301F"/>
                </a:solidFill>
                <a:latin typeface="Sakkal Majalla"/>
                <a:cs typeface="Sakkal Majalla"/>
                <a:ea typeface="Sakkal Majalla"/>
              </a:rPr>
              <a:t>الغسل الواجب: هو الغسل من الحدث الأكبر، وبه ينتقل المكلّف من حال الحدث الأكبر إلى الطهارة أو الحدث الأصغر</a:t>
            </a:r>
          </a:p>
        </p:txBody>
      </p:sp>
      <p:sp>
        <p:nvSpPr>
          <p:cNvPr id="11" name="Rounded Rectangle 10"/>
          <p:cNvSpPr/>
          <p:nvPr/>
        </p:nvSpPr>
        <p:spPr>
          <a:xfrm>
            <a:off x="558000" y="2779199"/>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291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800799"/>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خروج المنيّ، سواء باحتلام أم بالجماع</a:t>
            </a:r>
          </a:p>
        </p:txBody>
      </p:sp>
      <p:sp>
        <p:nvSpPr>
          <p:cNvPr id="14" name="Rounded Rectangle 13"/>
          <p:cNvSpPr/>
          <p:nvPr/>
        </p:nvSpPr>
        <p:spPr>
          <a:xfrm>
            <a:off x="558000" y="3254399"/>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389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275999"/>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التقاء الختانين: يكون بغيوبة حشفة الذكر في الفرج</a:t>
            </a:r>
          </a:p>
        </p:txBody>
      </p:sp>
      <p:sp>
        <p:nvSpPr>
          <p:cNvPr id="17" name="Rounded Rectangle 16"/>
          <p:cNvSpPr/>
          <p:nvPr/>
        </p:nvSpPr>
        <p:spPr>
          <a:xfrm>
            <a:off x="558000" y="37296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3864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37512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الحيض</a:t>
            </a:r>
          </a:p>
        </p:txBody>
      </p:sp>
      <p:sp>
        <p:nvSpPr>
          <p:cNvPr id="20" name="Rounded Rectangle 19"/>
          <p:cNvSpPr/>
          <p:nvPr/>
        </p:nvSpPr>
        <p:spPr>
          <a:xfrm>
            <a:off x="558000" y="42048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4339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42264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النفاس</a:t>
            </a:r>
          </a:p>
        </p:txBody>
      </p:sp>
      <p:sp>
        <p:nvSpPr>
          <p:cNvPr id="23" name="Rounded Rectangle 22"/>
          <p:cNvSpPr/>
          <p:nvPr/>
        </p:nvSpPr>
        <p:spPr>
          <a:xfrm>
            <a:off x="558000" y="46800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266919" y="4815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56000" y="47016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وجود نجاسة لا يُعلم موضعها</a:t>
            </a:r>
          </a:p>
        </p:txBody>
      </p:sp>
      <p:sp>
        <p:nvSpPr>
          <p:cNvPr id="26" name="Rounded Rectangle 25"/>
          <p:cNvSpPr/>
          <p:nvPr/>
        </p:nvSpPr>
        <p:spPr>
          <a:xfrm>
            <a:off x="558000" y="5155200"/>
            <a:ext cx="11076119" cy="381600"/>
          </a:xfrm>
          <a:prstGeom prst="roundRect">
            <a:avLst>
              <a:gd name="adj" fmla="val 15094"/>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11266919" y="52902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56000" y="5176800"/>
            <a:ext cx="10446119" cy="338400"/>
          </a:xfrm>
          <a:prstGeom prst="rect">
            <a:avLst/>
          </a:prstGeom>
          <a:noFill/>
        </p:spPr>
        <p:txBody>
          <a:bodyPr wrap="square" lIns="0" rIns="0" tIns="0" bIns="0" anchor="ctr">
            <a:noAutofit/>
          </a:bodyPr>
          <a:lstStyle/>
          <a:p>
            <a:pPr algn="r" rtl="1">
              <a:lnSpc>
                <a:spcPct val="132000"/>
              </a:lnSpc>
            </a:pPr>
            <a:r>
              <a:rPr sz="1250" b="0" i="0">
                <a:solidFill>
                  <a:srgbClr val="1B211C"/>
                </a:solidFill>
                <a:latin typeface="Sakkal Majalla"/>
                <a:cs typeface="Sakkal Majalla"/>
                <a:ea typeface="Sakkal Majalla"/>
              </a:rPr>
              <a:t>الشرك</a:t>
            </a:r>
          </a:p>
        </p:txBody>
      </p:sp>
      <p:sp>
        <p:nvSpPr>
          <p:cNvPr id="29" name="Rectangle 28"/>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Rounded Rectangle 29"/>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١٠</a:t>
            </a:r>
          </a:p>
        </p:txBody>
      </p:sp>
      <p:sp>
        <p:nvSpPr>
          <p:cNvPr id="32" name="TextBox 31"/>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الاغتسال الشرعي</a:t>
            </a:r>
          </a:p>
        </p:txBody>
      </p:sp>
      <p:sp>
        <p:nvSpPr>
          <p:cNvPr id="8" name="Rectangle 7"/>
          <p:cNvSpPr/>
          <p:nvPr/>
        </p:nvSpPr>
        <p:spPr>
          <a:xfrm>
            <a:off x="11385720" y="1296000"/>
            <a:ext cx="19800" cy="4395085"/>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37657"/>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370057"/>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37657"/>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a:t>
            </a:r>
          </a:p>
        </p:txBody>
      </p:sp>
      <p:sp>
        <p:nvSpPr>
          <p:cNvPr id="14" name="TextBox 13"/>
          <p:cNvSpPr txBox="1"/>
          <p:nvPr/>
        </p:nvSpPr>
        <p:spPr>
          <a:xfrm>
            <a:off x="756000" y="1170000"/>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إراقة البول (وهذا خاص بالرجال دون النساء)</a:t>
            </a:r>
          </a:p>
        </p:txBody>
      </p:sp>
      <p:sp>
        <p:nvSpPr>
          <p:cNvPr id="15" name="Rounded Rectangle 14"/>
          <p:cNvSpPr/>
          <p:nvPr/>
        </p:nvSpPr>
        <p:spPr>
          <a:xfrm>
            <a:off x="558000" y="1890514"/>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1969714"/>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076171"/>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108571"/>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076171"/>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٢</a:t>
            </a:r>
          </a:p>
        </p:txBody>
      </p:sp>
      <p:sp>
        <p:nvSpPr>
          <p:cNvPr id="20" name="TextBox 19"/>
          <p:cNvSpPr txBox="1"/>
          <p:nvPr/>
        </p:nvSpPr>
        <p:spPr>
          <a:xfrm>
            <a:off x="756000" y="1908514"/>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النية: عزم القلب نحو الفعل — أداءً للفرض ورفعًا للحدث الأكبر — ولا يلزم التلفّظ بها</a:t>
            </a:r>
          </a:p>
        </p:txBody>
      </p:sp>
      <p:sp>
        <p:nvSpPr>
          <p:cNvPr id="21" name="Rounded Rectangle 20"/>
          <p:cNvSpPr/>
          <p:nvPr/>
        </p:nvSpPr>
        <p:spPr>
          <a:xfrm>
            <a:off x="558000" y="2629028"/>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708228"/>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2814685"/>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2847085"/>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2814685"/>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٣</a:t>
            </a:r>
          </a:p>
        </p:txBody>
      </p:sp>
      <p:sp>
        <p:nvSpPr>
          <p:cNvPr id="26" name="TextBox 25"/>
          <p:cNvSpPr txBox="1"/>
          <p:nvPr/>
        </p:nvSpPr>
        <p:spPr>
          <a:xfrm>
            <a:off x="756000" y="2647028"/>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اليدين ثلاثًا إلى الرسغين</a:t>
            </a:r>
          </a:p>
        </p:txBody>
      </p:sp>
      <p:sp>
        <p:nvSpPr>
          <p:cNvPr id="27" name="Rounded Rectangle 26"/>
          <p:cNvSpPr/>
          <p:nvPr/>
        </p:nvSpPr>
        <p:spPr>
          <a:xfrm>
            <a:off x="558000" y="3367542"/>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446742"/>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553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3585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553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٤</a:t>
            </a:r>
          </a:p>
        </p:txBody>
      </p:sp>
      <p:sp>
        <p:nvSpPr>
          <p:cNvPr id="32" name="TextBox 31"/>
          <p:cNvSpPr txBox="1"/>
          <p:nvPr/>
        </p:nvSpPr>
        <p:spPr>
          <a:xfrm>
            <a:off x="756000" y="3385542"/>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إزالة النجس من موضعه: من أي مكان أصابه النجس كالفرج أو الفخذ أو غيره</a:t>
            </a:r>
          </a:p>
        </p:txBody>
      </p:sp>
      <p:sp>
        <p:nvSpPr>
          <p:cNvPr id="33" name="Rounded Rectangle 32"/>
          <p:cNvSpPr/>
          <p:nvPr/>
        </p:nvSpPr>
        <p:spPr>
          <a:xfrm>
            <a:off x="558000" y="4106057"/>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185257"/>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291714"/>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324114"/>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291714"/>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٥</a:t>
            </a:r>
          </a:p>
        </p:txBody>
      </p:sp>
      <p:sp>
        <p:nvSpPr>
          <p:cNvPr id="38" name="TextBox 37"/>
          <p:cNvSpPr txBox="1"/>
          <p:nvPr/>
        </p:nvSpPr>
        <p:spPr>
          <a:xfrm>
            <a:off x="756000" y="4124057"/>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ما بين السرة والركبة</a:t>
            </a:r>
          </a:p>
        </p:txBody>
      </p:sp>
      <p:sp>
        <p:nvSpPr>
          <p:cNvPr id="39" name="Rounded Rectangle 38"/>
          <p:cNvSpPr/>
          <p:nvPr/>
        </p:nvSpPr>
        <p:spPr>
          <a:xfrm>
            <a:off x="558000" y="4844571"/>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4923771"/>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030228"/>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062628"/>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030228"/>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٦</a:t>
            </a:r>
          </a:p>
        </p:txBody>
      </p:sp>
      <p:sp>
        <p:nvSpPr>
          <p:cNvPr id="44" name="TextBox 43"/>
          <p:cNvSpPr txBox="1"/>
          <p:nvPr/>
        </p:nvSpPr>
        <p:spPr>
          <a:xfrm>
            <a:off x="756000" y="4862571"/>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الوضوء: يتوضأ كما يتوضأ للصلاة وضوءًا كاملًا</a:t>
            </a:r>
          </a:p>
        </p:txBody>
      </p:sp>
      <p:sp>
        <p:nvSpPr>
          <p:cNvPr id="45" name="Rounded Rectangle 44"/>
          <p:cNvSpPr/>
          <p:nvPr/>
        </p:nvSpPr>
        <p:spPr>
          <a:xfrm>
            <a:off x="558000" y="5583085"/>
            <a:ext cx="11076119" cy="644914"/>
          </a:xfrm>
          <a:prstGeom prst="roundRect">
            <a:avLst>
              <a:gd name="adj" fmla="val 1004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ectangle 45"/>
          <p:cNvSpPr/>
          <p:nvPr/>
        </p:nvSpPr>
        <p:spPr>
          <a:xfrm>
            <a:off x="11572919" y="5662285"/>
            <a:ext cx="61200" cy="486514"/>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Oval 46"/>
          <p:cNvSpPr/>
          <p:nvPr/>
        </p:nvSpPr>
        <p:spPr>
          <a:xfrm>
            <a:off x="11256120" y="5768742"/>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11288520" y="5801142"/>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11256120" y="5768742"/>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٧</a:t>
            </a:r>
          </a:p>
        </p:txBody>
      </p:sp>
      <p:sp>
        <p:nvSpPr>
          <p:cNvPr id="50" name="TextBox 49"/>
          <p:cNvSpPr txBox="1"/>
          <p:nvPr/>
        </p:nvSpPr>
        <p:spPr>
          <a:xfrm>
            <a:off x="756000" y="5601085"/>
            <a:ext cx="10320119" cy="608914"/>
          </a:xfrm>
          <a:prstGeom prst="rect">
            <a:avLst/>
          </a:prstGeom>
          <a:noFill/>
        </p:spPr>
        <p:txBody>
          <a:bodyPr wrap="square" lIns="0" rIns="0" tIns="0" bIns="0" anchor="ctr">
            <a:noAutofit/>
          </a:bodyPr>
          <a:lstStyle/>
          <a:p>
            <a:pPr algn="r" rtl="1">
              <a:lnSpc>
                <a:spcPct val="132000"/>
              </a:lnSpc>
            </a:pPr>
            <a:r>
              <a:rPr sz="1382" b="0" i="0">
                <a:solidFill>
                  <a:srgbClr val="1B211C"/>
                </a:solidFill>
                <a:latin typeface="Sakkal Majalla"/>
                <a:cs typeface="Sakkal Majalla"/>
                <a:ea typeface="Sakkal Majalla"/>
              </a:rPr>
              <a:t>غسل الجسد من أعلى الرأس إلى أخمص القدمين: يبدأ بإفراغ الماء على رأسه ثلاث مرات ثم يعمّم جسده، مبتدئًا بالأعلى قبل الأسفل وبالجانب الأيمن قبل الأيسر</a:t>
            </a:r>
          </a:p>
        </p:txBody>
      </p:sp>
      <p:sp>
        <p:nvSpPr>
          <p:cNvPr id="51" name="Rectangle 5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2" name="Rounded Rectangle 5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١١</a:t>
            </a:r>
          </a:p>
        </p:txBody>
      </p:sp>
      <p:sp>
        <p:nvSpPr>
          <p:cNvPr id="54" name="TextBox 5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الغسل</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وتنبيهات في الغسل</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08830"/>
          </a:xfrm>
          <a:prstGeom prst="rect">
            <a:avLst/>
          </a:prstGeom>
          <a:noFill/>
        </p:spPr>
        <p:txBody>
          <a:bodyPr wrap="square" lIns="0" rIns="0" tIns="0" bIns="0" anchor="ctr">
            <a:noAutofit/>
          </a:bodyPr>
          <a:lstStyle/>
          <a:p>
            <a:pPr algn="r" rtl="1">
              <a:lnSpc>
                <a:spcPct val="126000"/>
              </a:lnSpc>
            </a:pPr>
            <a:r>
              <a:rPr sz="1525" b="1" i="0">
                <a:solidFill>
                  <a:srgbClr val="1B422C"/>
                </a:solidFill>
                <a:latin typeface="Sakkal Majalla"/>
                <a:cs typeface="Sakkal Majalla"/>
                <a:ea typeface="Sakkal Majalla"/>
              </a:rPr>
              <a:t>مسألة: هل يصح تأخير الوضوء إلى ما بعد الغسل؟</a:t>
            </a:r>
          </a:p>
        </p:txBody>
      </p:sp>
      <p:sp>
        <p:nvSpPr>
          <p:cNvPr id="11" name="Rectangle 10"/>
          <p:cNvSpPr/>
          <p:nvPr/>
        </p:nvSpPr>
        <p:spPr>
          <a:xfrm>
            <a:off x="10878119" y="1507630"/>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08430"/>
            <a:ext cx="5052059" cy="4565569"/>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نعم يصح؛ لكن إن أخّره فعليه أن يتمضمض ويستنشق قبل غسله — فالفم والأنف داخلان في أعضاء الغسل — وعليه أن يغسل ما بين السرة والركبة على الترتيب المذكور: الأعالي قبل الأسافل، والميامن قبل المياسر</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تنبيهات</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١) من توضأ قبل الغسل فليحذر أن يلمس عورته بكفّه بعد ذلك لئلّا ينتقض وضوءه.   ٢) ينبغي للمغتسل أن يعرك جسده بيده أثناء غسله، فيحرّك عليه الماء ولا يكتفي بانكساب الماء عليه</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١٢</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الأول  ·  أحكام الطهارة والصلاة — عرض تقديمي</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الوضوء</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فضل الوضوء من الكتاب والسنة</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تعريف الوضوء وشروطُه</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فرائض الوضوء وسننه</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الوضوء وأذكارُه</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فضل الوضوء — من الكتاب</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{يَا أَيُّهَا الَّذِينَ آمَنُوا إِذَا قُمْتُمْ إِلَى الصَّلَاةِ فَاغْسِلُوا وُجُوهَكُمْ وَأَيْدِيَكُمْ إِلَى الْمَرَافِقِ وَامْسَحُوا بِرُءُوسِكُمْ وَأَرْجُلَكُمْ إِلَى الْكَعْبَيْنِ}</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{إِنَّ اللَّهَ يُحِبُّ التَّوَّابِينَ وَيُحِبُّ الْمُتَطَهِّرِينَ}</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450" b="0" i="0">
                <a:solidFill>
                  <a:srgbClr val="12301F"/>
                </a:solidFill>
                <a:latin typeface="Sakkal Majalla"/>
                <a:cs typeface="Sakkal Majalla"/>
                <a:ea typeface="Sakkal Majalla"/>
              </a:rPr>
              <a:t>{فِيهِ رِجَالٌ يُحِبُّونَ أَن يَتَطَهَّرُوا ۚ وَاللَّهُ يُحِبُّ الْمُطَّهِّرِينَ}</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١٣</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فضل الوضوء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«الطُّهورُ شطرُ الإيمان» — عن أبي مالك الأشعري</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«ألا أخبركم بما يمحو اللهُ به الخطايا ويرفع به الدرجات؟ إسباغُ الوضوء على المكاره، وكثرةُ الخُطا إلى المساجد، وانتظارُ الصلاة بعد الصلاة؛ فذلكم الرِّباط» — قالها ثلاثًا</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«إذا توضأ العبدُ المسلم فغسل وجهَه خرج من وجهه كلُّ خطيئة نظر إليها بعينه آخِرَ قَطْرِ الماء، فإذا غسل يديه خرجت منهما كلُّ خطيئة بطشَتْهما، ثم كذلك حتى يخرج نقيًّا من الذنوب»</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١٤</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تعريف الوضوء</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لغةً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مأخوذ من الوَضاءة، وهي النظافة والحُسن</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اصطلاحًا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400" b="0" i="0">
                <a:solidFill>
                  <a:srgbClr val="1B211C"/>
                </a:solidFill>
                <a:latin typeface="Sakkal Majalla"/>
                <a:cs typeface="Sakkal Majalla"/>
                <a:ea typeface="Sakkal Majalla"/>
              </a:rPr>
              <a:t>تطهير أعضاء مخصوصة بالماء الطاهر المُطلق رفعًا للحدث</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شرح التعريف</a:t>
            </a:r>
          </a:p>
        </p:txBody>
      </p:sp>
      <p:sp>
        <p:nvSpPr>
          <p:cNvPr id="8" name="Rounded Rectangle 7"/>
          <p:cNvSpPr/>
          <p:nvPr/>
        </p:nvSpPr>
        <p:spPr>
          <a:xfrm>
            <a:off x="558000" y="14615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9277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4831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التطهير: يشمل الغسل والمسح</a:t>
            </a:r>
          </a:p>
        </p:txBody>
      </p:sp>
      <p:sp>
        <p:nvSpPr>
          <p:cNvPr id="11" name="Rounded Rectangle 10"/>
          <p:cNvSpPr/>
          <p:nvPr/>
        </p:nvSpPr>
        <p:spPr>
          <a:xfrm>
            <a:off x="558000" y="25991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65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6208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الأعضاء المخصوصة: هي أعضاء الوضوء</a:t>
            </a:r>
          </a:p>
        </p:txBody>
      </p:sp>
      <p:sp>
        <p:nvSpPr>
          <p:cNvPr id="14" name="Rounded Rectangle 13"/>
          <p:cNvSpPr/>
          <p:nvPr/>
        </p:nvSpPr>
        <p:spPr>
          <a:xfrm>
            <a:off x="558000" y="37367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203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7584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الماء الطاهر المطلق: الماء الباقي على أصل خلقته، ولا يصح الوضوء ولا الغسل من الحدث الأكبر إلا به</a:t>
            </a:r>
          </a:p>
        </p:txBody>
      </p:sp>
      <p:sp>
        <p:nvSpPr>
          <p:cNvPr id="17" name="Rounded Rectangle 16"/>
          <p:cNvSpPr/>
          <p:nvPr/>
        </p:nvSpPr>
        <p:spPr>
          <a:xfrm>
            <a:off x="558000" y="48744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5340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8960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الحدث: يُقصد به هنا الحدث الأصغر وهو الذي يوجب الوضوء؛ أما الأكبر فإنه يوجب غسل جميع الجسد</a:t>
            </a:r>
          </a:p>
        </p:txBody>
      </p:sp>
      <p:sp>
        <p:nvSpPr>
          <p:cNvPr id="20" name="Rectangle 19"/>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Rounded Rectangle 20"/>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١٦</a:t>
            </a:r>
          </a:p>
        </p:txBody>
      </p:sp>
      <p:sp>
        <p:nvSpPr>
          <p:cNvPr id="23" name="TextBox 22"/>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يُدخل الإنسان في حال الحدث الأصغر</a:t>
            </a:r>
          </a:p>
        </p:txBody>
      </p:sp>
      <p:sp>
        <p:nvSpPr>
          <p:cNvPr id="8" name="Rounded Rectangle 7"/>
          <p:cNvSpPr/>
          <p:nvPr/>
        </p:nvSpPr>
        <p:spPr>
          <a:xfrm>
            <a:off x="6186059" y="10980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5191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البول</a:t>
            </a:r>
          </a:p>
        </p:txBody>
      </p:sp>
      <p:sp>
        <p:nvSpPr>
          <p:cNvPr id="11" name="Rounded Rectangle 10"/>
          <p:cNvSpPr/>
          <p:nvPr/>
        </p:nvSpPr>
        <p:spPr>
          <a:xfrm>
            <a:off x="6186059" y="21563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5775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170800"/>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الغائط</a:t>
            </a:r>
          </a:p>
        </p:txBody>
      </p:sp>
      <p:sp>
        <p:nvSpPr>
          <p:cNvPr id="14" name="Rounded Rectangle 13"/>
          <p:cNvSpPr/>
          <p:nvPr/>
        </p:nvSpPr>
        <p:spPr>
          <a:xfrm>
            <a:off x="6186059" y="32148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3636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2291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المذي</a:t>
            </a:r>
          </a:p>
        </p:txBody>
      </p:sp>
      <p:sp>
        <p:nvSpPr>
          <p:cNvPr id="17" name="Rounded Rectangle 16"/>
          <p:cNvSpPr/>
          <p:nvPr/>
        </p:nvSpPr>
        <p:spPr>
          <a:xfrm>
            <a:off x="6186059" y="4273199"/>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46943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2875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الودي</a:t>
            </a:r>
          </a:p>
        </p:txBody>
      </p:sp>
      <p:sp>
        <p:nvSpPr>
          <p:cNvPr id="20" name="Rounded Rectangle 19"/>
          <p:cNvSpPr/>
          <p:nvPr/>
        </p:nvSpPr>
        <p:spPr>
          <a:xfrm>
            <a:off x="6186059" y="5331600"/>
            <a:ext cx="5448059" cy="950399"/>
          </a:xfrm>
          <a:prstGeom prst="roundRect">
            <a:avLst>
              <a:gd name="adj" fmla="val 6060"/>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57527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5345999"/>
            <a:ext cx="4980059" cy="921599"/>
          </a:xfrm>
          <a:prstGeom prst="rect">
            <a:avLst/>
          </a:prstGeom>
          <a:noFill/>
        </p:spPr>
        <p:txBody>
          <a:bodyPr wrap="square" lIns="0" rIns="0" tIns="0" bIns="0" anchor="ctr">
            <a:noAutofit/>
          </a:bodyPr>
          <a:lstStyle/>
          <a:p>
            <a:pPr algn="r" rtl="1">
              <a:lnSpc>
                <a:spcPct val="126000"/>
              </a:lnSpc>
            </a:pPr>
            <a:r>
              <a:rPr sz="1598" b="0" i="0">
                <a:solidFill>
                  <a:srgbClr val="1B211C"/>
                </a:solidFill>
                <a:latin typeface="Sakkal Majalla"/>
                <a:cs typeface="Sakkal Majalla"/>
                <a:ea typeface="Sakkal Majalla"/>
              </a:rPr>
              <a:t>القيء</a:t>
            </a:r>
          </a:p>
        </p:txBody>
      </p:sp>
      <p:sp>
        <p:nvSpPr>
          <p:cNvPr id="23" name="Rounded Rectangle 22"/>
          <p:cNvSpPr/>
          <p:nvPr/>
        </p:nvSpPr>
        <p:spPr>
          <a:xfrm>
            <a:off x="558000" y="1098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156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1112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القلس</a:t>
            </a:r>
          </a:p>
        </p:txBody>
      </p:sp>
      <p:sp>
        <p:nvSpPr>
          <p:cNvPr id="26" name="Rounded Rectangle 25"/>
          <p:cNvSpPr/>
          <p:nvPr/>
        </p:nvSpPr>
        <p:spPr>
          <a:xfrm>
            <a:off x="558000" y="2250000"/>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271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2264400"/>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الرعاف</a:t>
            </a:r>
          </a:p>
        </p:txBody>
      </p:sp>
      <p:sp>
        <p:nvSpPr>
          <p:cNvPr id="29" name="Rounded Rectangle 28"/>
          <p:cNvSpPr/>
          <p:nvPr/>
        </p:nvSpPr>
        <p:spPr>
          <a:xfrm>
            <a:off x="558000" y="340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386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341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الدم المسفوح</a:t>
            </a:r>
          </a:p>
        </p:txBody>
      </p:sp>
      <p:sp>
        <p:nvSpPr>
          <p:cNvPr id="32" name="Rounded Rectangle 31"/>
          <p:cNvSpPr/>
          <p:nvPr/>
        </p:nvSpPr>
        <p:spPr>
          <a:xfrm>
            <a:off x="558000" y="455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502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456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ملامسة عموم النجاسات وهي رطبة، أو ملامستها وهي يابسة لكن اليد رطبة</a:t>
            </a:r>
          </a:p>
        </p:txBody>
      </p:sp>
      <p:sp>
        <p:nvSpPr>
          <p:cNvPr id="35" name="Rectangle 3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Rounded Rectangle 3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١٧</a:t>
            </a:r>
          </a:p>
        </p:txBody>
      </p:sp>
      <p:sp>
        <p:nvSpPr>
          <p:cNvPr id="38" name="TextBox 3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الوضوء</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الشرط: تعريفه</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يلزم من عدمه العدم، ولا يلزم من وجوده وجود ولا عدم لذاته، وهو سابق لماهية الشيء. فالصلاة من شروطها استقبال القبلة؛ فمن صلّى متعمدًا لغير ضرورة في غير اتجاه القبلة فصلاته غير منعقدة، واستقبال القبلة سابق لإنشاء الصلاة بتكبيرة الإحرام</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شروط الوضوء الثلاثة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Rounded Rectangle 16"/>
          <p:cNvSpPr/>
          <p:nvPr/>
        </p:nvSpPr>
        <p:spPr>
          <a:xfrm>
            <a:off x="737999" y="18652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17259" y="21136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7999" y="18868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١) النية</a:t>
            </a:r>
          </a:p>
        </p:txBody>
      </p:sp>
      <p:sp>
        <p:nvSpPr>
          <p:cNvPr id="20" name="Rounded Rectangle 19"/>
          <p:cNvSpPr/>
          <p:nvPr/>
        </p:nvSpPr>
        <p:spPr>
          <a:xfrm>
            <a:off x="737999" y="25348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17259" y="27832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7999" y="25564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٢) الماء الطاهر المطلق</a:t>
            </a:r>
          </a:p>
        </p:txBody>
      </p:sp>
      <p:sp>
        <p:nvSpPr>
          <p:cNvPr id="23" name="Rounded Rectangle 22"/>
          <p:cNvSpPr/>
          <p:nvPr/>
        </p:nvSpPr>
        <p:spPr>
          <a:xfrm>
            <a:off x="737999" y="3204431"/>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17259" y="3452831"/>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7999" y="32260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٣) إزالة النجاسة من الجسد</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١٨</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فرائض الوضوء</a:t>
            </a:r>
          </a:p>
        </p:txBody>
      </p:sp>
      <p:sp>
        <p:nvSpPr>
          <p:cNvPr id="8" name="Rounded Rectangle 7"/>
          <p:cNvSpPr/>
          <p:nvPr/>
        </p:nvSpPr>
        <p:spPr>
          <a:xfrm>
            <a:off x="558000" y="1152000"/>
            <a:ext cx="11076119" cy="873987"/>
          </a:xfrm>
          <a:prstGeom prst="roundRect">
            <a:avLst>
              <a:gd name="adj" fmla="val 10709"/>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715587"/>
          </a:xfrm>
          <a:prstGeom prst="roundRect">
            <a:avLst>
              <a:gd name="adj" fmla="val 8049"/>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542787"/>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{يَا أَيُّهَا الَّذِينَ آمَنُوا إِذَا قُمْتُمْ إِلَى الصَّلَاةِ فَاغْسِلُوا وُجُوهَكُمْ وَأَيْدِيَكُمْ إِلَى الْمَرَافِقِ وَامْسَحُوا بِرُءُوسِكُمْ وَأَرْجُلَكُمْ إِلَى الْكَعْبَيْنِ}</a:t>
            </a:r>
          </a:p>
        </p:txBody>
      </p:sp>
      <p:sp>
        <p:nvSpPr>
          <p:cNvPr id="11" name="Rounded Rectangle 10"/>
          <p:cNvSpPr/>
          <p:nvPr/>
        </p:nvSpPr>
        <p:spPr>
          <a:xfrm>
            <a:off x="558000" y="27175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127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7391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الوجه</a:t>
            </a:r>
          </a:p>
        </p:txBody>
      </p:sp>
      <p:sp>
        <p:nvSpPr>
          <p:cNvPr id="14" name="Rounded Rectangle 13"/>
          <p:cNvSpPr/>
          <p:nvPr/>
        </p:nvSpPr>
        <p:spPr>
          <a:xfrm>
            <a:off x="558000" y="35131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38083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5347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اليدين إلى المرفقين</a:t>
            </a:r>
          </a:p>
        </p:txBody>
      </p:sp>
      <p:sp>
        <p:nvSpPr>
          <p:cNvPr id="17" name="Rounded Rectangle 16"/>
          <p:cNvSpPr/>
          <p:nvPr/>
        </p:nvSpPr>
        <p:spPr>
          <a:xfrm>
            <a:off x="558000" y="43087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46039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3303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مسح الرأس</a:t>
            </a:r>
          </a:p>
        </p:txBody>
      </p:sp>
      <p:sp>
        <p:nvSpPr>
          <p:cNvPr id="20" name="Rounded Rectangle 19"/>
          <p:cNvSpPr/>
          <p:nvPr/>
        </p:nvSpPr>
        <p:spPr>
          <a:xfrm>
            <a:off x="558000" y="5104393"/>
            <a:ext cx="11076119" cy="702000"/>
          </a:xfrm>
          <a:prstGeom prst="roundRect">
            <a:avLst>
              <a:gd name="adj" fmla="val 820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266919" y="5399593"/>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56000" y="5125993"/>
            <a:ext cx="10446119" cy="658800"/>
          </a:xfrm>
          <a:prstGeom prst="rect">
            <a:avLst/>
          </a:prstGeom>
          <a:noFill/>
        </p:spPr>
        <p:txBody>
          <a:bodyPr wrap="square" lIns="0" rIns="0" tIns="0" bIns="0" anchor="ctr">
            <a:noAutofit/>
          </a:bodyPr>
          <a:lstStyle/>
          <a:p>
            <a:pPr algn="r" rtl="1">
              <a:lnSpc>
                <a:spcPct val="132000"/>
              </a:lnSpc>
            </a:pPr>
            <a:r>
              <a:rPr sz="1430" b="0" i="0">
                <a:solidFill>
                  <a:srgbClr val="1B211C"/>
                </a:solidFill>
                <a:latin typeface="Sakkal Majalla"/>
                <a:cs typeface="Sakkal Majalla"/>
                <a:ea typeface="Sakkal Majalla"/>
              </a:rPr>
              <a:t>غسل الرجلين</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١٩</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الوضوء — ١</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مسح الأذنين</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المضمضة</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الاستنشاق</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المبالغة في المضمضة والاستنشاق لغير الصائم: بأن يُبلغ في إيصال الماء إلى جميع أجزاء الفم وجميع أجزاء الأنف؛ لحديث: «إذا استنشقت فأبلغ، إلا أن تكون صائمًا»</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السِّواك: أي يستاك قبل وضوئه للصلاة؛ لحديث: «لولا أن أشقّ على أمتي لأمرتهم بالسواك عند كل صلاة وكل وضوء». ومن كان صائمًا يجتنب السواك بالمعجون خشية أن يدخل شيء منه في جوفه</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440" b="0" i="0">
                <a:solidFill>
                  <a:srgbClr val="1B211C"/>
                </a:solidFill>
                <a:latin typeface="Sakkal Majalla"/>
                <a:cs typeface="Sakkal Majalla"/>
                <a:ea typeface="Sakkal Majalla"/>
              </a:rPr>
              <a:t>التسمية في أول الوضوء: بأن يقول «باسم الله» أو «بسم الله الرحمن الرحيم»؛ لحديث: «لا وضوءَ لمن لم يذكر اسم الله عليه»</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٢٠</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الوضوء — ٢</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غسل اليدين قبل إدخالهما في الإناء ثلاثًا؛ لحديث: «إذا استيقظ أحدكم من نومه فلا يغمس يده في الإناء حتى يغسلها ثلاثًا؛ لأنه لا يدري أين باتت يده»</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الترتيب: أن يرتّب أعضاء الوضوء كما علّمنا رسول الله صلى الله عليه وسلم؛ فيبدأ بالمضمضة ثم الاستنشاق ثم غسل الوجه وهكذا</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تخليل اللحية بإدخال الأصابع بين شعرها أثناء غسل الوجه؛ وهذا إذا كانت اللحية غير كثيفة، ومن كانت لحيته كثيفة يتعذّر عليه التخليل فيكتفي بغسلها دون تخليل</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الموالاة: أن يتوضأ في وقت واحد بلا فاصل زمني يُؤدّي إلى خلل في وضوئه، كأن يجفّ العضو الذي قبله بسبب طول الفاصل، إلا لعذر</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390" b="0" i="0">
                <a:solidFill>
                  <a:srgbClr val="1B211C"/>
                </a:solidFill>
                <a:latin typeface="Sakkal Majalla"/>
                <a:cs typeface="Sakkal Majalla"/>
                <a:ea typeface="Sakkal Majalla"/>
              </a:rPr>
              <a:t>التثليث: أن يغسل الأعضاء المغسولة ثلاث مرات كل عضو؛ أما الممسوحة كالرأس والأذنين فالسنة فيها مرة واحدة</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365" b="0" i="0">
                <a:solidFill>
                  <a:srgbClr val="1B211C"/>
                </a:solidFill>
                <a:latin typeface="Sakkal Majalla"/>
                <a:cs typeface="Sakkal Majalla"/>
                <a:ea typeface="Sakkal Majalla"/>
              </a:rPr>
              <a:t>تخليل الأصابع وتعهّد العراقيب وبطون الأقدام؛ لحديث: «خلّلوا بين أصابعكم في الوضوء قبل أن تُخلَّل بمسامير من نار»، و«ويلٌ للعراقيب من النار، وويلٌ لبطون الأقدام من النار». والعرقوب: العصب الذي يلي الكعبين من خلف الرِّجل</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٢١</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4798799"/>
          </a:xfrm>
          <a:prstGeom prst="rect">
            <a:avLst/>
          </a:prstGeom>
          <a:noFill/>
        </p:spPr>
        <p:txBody>
          <a:bodyPr wrap="square" lIns="0" rIns="0" tIns="0" bIns="0" anchor="ctr">
            <a:noAutofit/>
          </a:bodyPr>
          <a:lstStyle/>
          <a:p>
            <a:pPr algn="ctr" rtl="1">
              <a:lnSpc>
                <a:spcPct val="144000"/>
              </a:lnSpc>
            </a:pPr>
            <a:r>
              <a:rPr sz="1350" b="0" i="0">
                <a:solidFill>
                  <a:srgbClr val="12301F"/>
                </a:solidFill>
                <a:latin typeface="Sakkal Majalla"/>
                <a:cs typeface="Sakkal Majalla"/>
                <a:ea typeface="Sakkal Majalla"/>
              </a:rPr>
              <a:t>عن حُمرانَ مولى عثمانَ بنِ عفّانَ أنّه رأى عثمانَ بنَ عفّانَ دعا بوَضوءٍ، فأفرغ على يديه من إنائه فغسلهما ثلاثَ مرّاتٍ، ثم أدخل يمينه في الوضوء، ثم تمضمض واستنشق واستنثر، ثم غسل وجهه ثلاثًا ويديه إلى المرفقين ثلاثًا، ثم مسح برأسه، ثم غسل كلَّ رِجلٍ ثلاثًا، ثم قال: رأيتُ النبيَّ صلّى اللهُ عليه وسلّم يتوضّأُ نحوَ وضوئي هذا، وقال: «مَن توضّأ نحوَ وضوئي هذا ثم صلّى ركعتين لا يحدّث فيهما نفسَه غفرَ اللهُ له ما تقدّمَ من ذنبه»</a:t>
            </a:r>
          </a:p>
        </p:txBody>
      </p:sp>
      <p:sp>
        <p:nvSpPr>
          <p:cNvPr id="11" name="Rectangle 1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ounded Rectangle 1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٢٢</a:t>
            </a:r>
          </a:p>
        </p:txBody>
      </p:sp>
      <p:sp>
        <p:nvSpPr>
          <p:cNvPr id="14" name="TextBox 1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الخطوات ١–٦</a:t>
            </a:r>
          </a:p>
        </p:txBody>
      </p:sp>
      <p:sp>
        <p:nvSpPr>
          <p:cNvPr id="8" name="Rectangle 7"/>
          <p:cNvSpPr/>
          <p:nvPr/>
        </p:nvSpPr>
        <p:spPr>
          <a:xfrm>
            <a:off x="11385720" y="1296000"/>
            <a:ext cx="19800" cy="4271999"/>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992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431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992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a:t>
            </a:r>
          </a:p>
        </p:txBody>
      </p:sp>
      <p:sp>
        <p:nvSpPr>
          <p:cNvPr id="14" name="TextBox 13"/>
          <p:cNvSpPr txBox="1"/>
          <p:nvPr/>
        </p:nvSpPr>
        <p:spPr>
          <a:xfrm>
            <a:off x="756000" y="11700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النية: أن ينوي بقلبه أن وضوءه رفعٌ للحدث الأصغر وأداءٌ للفرض إن كان للصلاة أو حسب العبادة، والنية محلّها القلب ولا يلزم التلفّظ بها</a:t>
            </a:r>
          </a:p>
        </p:txBody>
      </p:sp>
      <p:sp>
        <p:nvSpPr>
          <p:cNvPr id="15" name="Rounded Rectangle 14"/>
          <p:cNvSpPr/>
          <p:nvPr/>
        </p:nvSpPr>
        <p:spPr>
          <a:xfrm>
            <a:off x="558000" y="20136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20928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2608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2932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2608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٢</a:t>
            </a:r>
          </a:p>
        </p:txBody>
      </p:sp>
      <p:sp>
        <p:nvSpPr>
          <p:cNvPr id="20" name="TextBox 19"/>
          <p:cNvSpPr txBox="1"/>
          <p:nvPr/>
        </p:nvSpPr>
        <p:spPr>
          <a:xfrm>
            <a:off x="756000" y="20316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التسمية: أي يقول «باسم الله» أو «بسم الله الرحمن الرحيم»</a:t>
            </a:r>
          </a:p>
        </p:txBody>
      </p:sp>
      <p:sp>
        <p:nvSpPr>
          <p:cNvPr id="21" name="Rounded Rectangle 20"/>
          <p:cNvSpPr/>
          <p:nvPr/>
        </p:nvSpPr>
        <p:spPr>
          <a:xfrm>
            <a:off x="558000" y="28752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9544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31223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31548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31223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٣</a:t>
            </a:r>
          </a:p>
        </p:txBody>
      </p:sp>
      <p:sp>
        <p:nvSpPr>
          <p:cNvPr id="26" name="TextBox 25"/>
          <p:cNvSpPr txBox="1"/>
          <p:nvPr/>
        </p:nvSpPr>
        <p:spPr>
          <a:xfrm>
            <a:off x="756000" y="28932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اليدين إلى الرسغين ثلاث مرات</a:t>
            </a:r>
          </a:p>
        </p:txBody>
      </p:sp>
      <p:sp>
        <p:nvSpPr>
          <p:cNvPr id="27" name="Rounded Rectangle 26"/>
          <p:cNvSpPr/>
          <p:nvPr/>
        </p:nvSpPr>
        <p:spPr>
          <a:xfrm>
            <a:off x="558000" y="37367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8160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9839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40164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9839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٤</a:t>
            </a:r>
          </a:p>
        </p:txBody>
      </p:sp>
      <p:sp>
        <p:nvSpPr>
          <p:cNvPr id="32" name="TextBox 31"/>
          <p:cNvSpPr txBox="1"/>
          <p:nvPr/>
        </p:nvSpPr>
        <p:spPr>
          <a:xfrm>
            <a:off x="756000" y="37548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المضمضة: غسل باطن الفم؛ فيأخذ ماءً بيده اليمنى ويدخله في فمه ويبالغ في تحريك الماء وغرغرته ثم يمجه، ويفعل ذلك ثلاث مرات</a:t>
            </a:r>
          </a:p>
        </p:txBody>
      </p:sp>
      <p:sp>
        <p:nvSpPr>
          <p:cNvPr id="33" name="Rounded Rectangle 32"/>
          <p:cNvSpPr/>
          <p:nvPr/>
        </p:nvSpPr>
        <p:spPr>
          <a:xfrm>
            <a:off x="558000" y="45983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6776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8455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8780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8455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٥</a:t>
            </a:r>
          </a:p>
        </p:txBody>
      </p:sp>
      <p:sp>
        <p:nvSpPr>
          <p:cNvPr id="38" name="TextBox 37"/>
          <p:cNvSpPr txBox="1"/>
          <p:nvPr/>
        </p:nvSpPr>
        <p:spPr>
          <a:xfrm>
            <a:off x="756000" y="46164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الاستنشاق: غسل باطن الأنف — أما ظاهرها فهو من الوجه — ويبالغ فيه ثم يستنثر، ويفعل ذلك ثلاث مرات</a:t>
            </a:r>
          </a:p>
        </p:txBody>
      </p:sp>
      <p:sp>
        <p:nvSpPr>
          <p:cNvPr id="39" name="Rounded Rectangle 38"/>
          <p:cNvSpPr/>
          <p:nvPr/>
        </p:nvSpPr>
        <p:spPr>
          <a:xfrm>
            <a:off x="558000" y="54599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5539199"/>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707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739599"/>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707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٦</a:t>
            </a:r>
          </a:p>
        </p:txBody>
      </p:sp>
      <p:sp>
        <p:nvSpPr>
          <p:cNvPr id="44" name="TextBox 43"/>
          <p:cNvSpPr txBox="1"/>
          <p:nvPr/>
        </p:nvSpPr>
        <p:spPr>
          <a:xfrm>
            <a:off x="756000" y="5477999"/>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الوجه: ثلاث مرات؛ وحدوده في الطول من منبت الشعر المعتاد أعلى الجبهة إلى الذقن، وفي العرض من الأذن إلى الأذن، وإن كانت له لحية فيغسلها ويخلّلها</a:t>
            </a:r>
          </a:p>
        </p:txBody>
      </p:sp>
      <p:sp>
        <p:nvSpPr>
          <p:cNvPr id="45" name="Rectangle 4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ounded Rectangle 4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٢٣</a:t>
            </a:r>
          </a:p>
        </p:txBody>
      </p:sp>
      <p:sp>
        <p:nvSpPr>
          <p:cNvPr id="48" name="TextBox 4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الوضوء — الخطوات ٧–١٢</a:t>
            </a:r>
          </a:p>
        </p:txBody>
      </p:sp>
      <p:sp>
        <p:nvSpPr>
          <p:cNvPr id="8" name="Rectangle 7"/>
          <p:cNvSpPr/>
          <p:nvPr/>
        </p:nvSpPr>
        <p:spPr>
          <a:xfrm>
            <a:off x="11385720" y="1296000"/>
            <a:ext cx="19800" cy="4271999"/>
          </a:xfrm>
          <a:prstGeom prst="rect">
            <a:avLst/>
          </a:prstGeom>
          <a:solidFill>
            <a:srgbClr val="D9D3BA"/>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558000" y="11520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ectangle 9"/>
          <p:cNvSpPr/>
          <p:nvPr/>
        </p:nvSpPr>
        <p:spPr>
          <a:xfrm>
            <a:off x="11572919" y="12312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56120" y="13992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288520" y="14316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56120" y="13992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٧</a:t>
            </a:r>
          </a:p>
        </p:txBody>
      </p:sp>
      <p:sp>
        <p:nvSpPr>
          <p:cNvPr id="14" name="TextBox 13"/>
          <p:cNvSpPr txBox="1"/>
          <p:nvPr/>
        </p:nvSpPr>
        <p:spPr>
          <a:xfrm>
            <a:off x="756000" y="11700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 اليمنى: ثلاثًا إلى المرفقين — والمرفقان داخلان في اليد</a:t>
            </a:r>
          </a:p>
        </p:txBody>
      </p:sp>
      <p:sp>
        <p:nvSpPr>
          <p:cNvPr id="15" name="Rounded Rectangle 14"/>
          <p:cNvSpPr/>
          <p:nvPr/>
        </p:nvSpPr>
        <p:spPr>
          <a:xfrm>
            <a:off x="558000" y="20136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ectangle 15"/>
          <p:cNvSpPr/>
          <p:nvPr/>
        </p:nvSpPr>
        <p:spPr>
          <a:xfrm>
            <a:off x="11572919" y="20928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56120" y="2260800"/>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288520" y="22932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256120" y="2260800"/>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٨</a:t>
            </a:r>
          </a:p>
        </p:txBody>
      </p:sp>
      <p:sp>
        <p:nvSpPr>
          <p:cNvPr id="20" name="TextBox 19"/>
          <p:cNvSpPr txBox="1"/>
          <p:nvPr/>
        </p:nvSpPr>
        <p:spPr>
          <a:xfrm>
            <a:off x="756000" y="20316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اليد اليسرى: ثلاثًا إلى المرفقين كذلك</a:t>
            </a:r>
          </a:p>
        </p:txBody>
      </p:sp>
      <p:sp>
        <p:nvSpPr>
          <p:cNvPr id="21" name="Rounded Rectangle 20"/>
          <p:cNvSpPr/>
          <p:nvPr/>
        </p:nvSpPr>
        <p:spPr>
          <a:xfrm>
            <a:off x="558000" y="2875200"/>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Rectangle 21"/>
          <p:cNvSpPr/>
          <p:nvPr/>
        </p:nvSpPr>
        <p:spPr>
          <a:xfrm>
            <a:off x="11572919" y="29544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Oval 22"/>
          <p:cNvSpPr/>
          <p:nvPr/>
        </p:nvSpPr>
        <p:spPr>
          <a:xfrm>
            <a:off x="11256120" y="31223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288520" y="31548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256120" y="31223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٩</a:t>
            </a:r>
          </a:p>
        </p:txBody>
      </p:sp>
      <p:sp>
        <p:nvSpPr>
          <p:cNvPr id="26" name="TextBox 25"/>
          <p:cNvSpPr txBox="1"/>
          <p:nvPr/>
        </p:nvSpPr>
        <p:spPr>
          <a:xfrm>
            <a:off x="756000" y="28932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مسح الرأس: يمسّ الماء بباطن كفّيه ثم يمسح رأسه من أمامه ومنبت الشعر إلى القفا ثم يرجع، ويفعله مرة واحدة</a:t>
            </a:r>
          </a:p>
        </p:txBody>
      </p:sp>
      <p:sp>
        <p:nvSpPr>
          <p:cNvPr id="27" name="Rounded Rectangle 26"/>
          <p:cNvSpPr/>
          <p:nvPr/>
        </p:nvSpPr>
        <p:spPr>
          <a:xfrm>
            <a:off x="558000" y="37367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Rectangle 27"/>
          <p:cNvSpPr/>
          <p:nvPr/>
        </p:nvSpPr>
        <p:spPr>
          <a:xfrm>
            <a:off x="11572919" y="38160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Oval 28"/>
          <p:cNvSpPr/>
          <p:nvPr/>
        </p:nvSpPr>
        <p:spPr>
          <a:xfrm>
            <a:off x="11256120" y="39839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1288520" y="40164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256120" y="39839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١٠</a:t>
            </a:r>
          </a:p>
        </p:txBody>
      </p:sp>
      <p:sp>
        <p:nvSpPr>
          <p:cNvPr id="32" name="TextBox 31"/>
          <p:cNvSpPr txBox="1"/>
          <p:nvPr/>
        </p:nvSpPr>
        <p:spPr>
          <a:xfrm>
            <a:off x="756000" y="37548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مسح الأذنين: من ظاهرهما وباطنهما مرة واحدة</a:t>
            </a:r>
          </a:p>
        </p:txBody>
      </p:sp>
      <p:sp>
        <p:nvSpPr>
          <p:cNvPr id="33" name="Rounded Rectangle 32"/>
          <p:cNvSpPr/>
          <p:nvPr/>
        </p:nvSpPr>
        <p:spPr>
          <a:xfrm>
            <a:off x="558000" y="45983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677600"/>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256120" y="48455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1288520" y="4878000"/>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256120" y="48455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١١</a:t>
            </a:r>
          </a:p>
        </p:txBody>
      </p:sp>
      <p:sp>
        <p:nvSpPr>
          <p:cNvPr id="38" name="TextBox 37"/>
          <p:cNvSpPr txBox="1"/>
          <p:nvPr/>
        </p:nvSpPr>
        <p:spPr>
          <a:xfrm>
            <a:off x="756000" y="4616400"/>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الرجل اليمنى: يبدأ من الإصبع الصغرى ثم التي تليها ويخلّل بين أصابعه، ثم الجانب الأيمن ثم الأيسر ثم ظاهر القدم ثم باطنها إلى الكعبين</a:t>
            </a:r>
          </a:p>
        </p:txBody>
      </p:sp>
      <p:sp>
        <p:nvSpPr>
          <p:cNvPr id="39" name="Rounded Rectangle 38"/>
          <p:cNvSpPr/>
          <p:nvPr/>
        </p:nvSpPr>
        <p:spPr>
          <a:xfrm>
            <a:off x="558000" y="5459999"/>
            <a:ext cx="11076119" cy="767999"/>
          </a:xfrm>
          <a:prstGeom prst="roundRect">
            <a:avLst>
              <a:gd name="adj" fmla="val 843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Rectangle 39"/>
          <p:cNvSpPr/>
          <p:nvPr/>
        </p:nvSpPr>
        <p:spPr>
          <a:xfrm>
            <a:off x="11572919" y="5539199"/>
            <a:ext cx="61200" cy="609599"/>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Oval 40"/>
          <p:cNvSpPr/>
          <p:nvPr/>
        </p:nvSpPr>
        <p:spPr>
          <a:xfrm>
            <a:off x="11256120" y="5707199"/>
            <a:ext cx="280800" cy="280800"/>
          </a:xfrm>
          <a:prstGeom prst="ellipse">
            <a:avLst/>
          </a:prstGeom>
          <a:solidFill>
            <a:srgbClr val="2458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1288520" y="5739599"/>
            <a:ext cx="216000" cy="216000"/>
          </a:xfrm>
          <a:prstGeom prst="ellipse">
            <a:avLst/>
          </a:prstGeom>
          <a:solidFill>
            <a:srgbClr val="E0C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256120" y="5707199"/>
            <a:ext cx="280800" cy="280800"/>
          </a:xfrm>
          <a:prstGeom prst="rect">
            <a:avLst/>
          </a:prstGeom>
          <a:noFill/>
        </p:spPr>
        <p:txBody>
          <a:bodyPr wrap="square" lIns="0" rIns="0" tIns="0" bIns="0" anchor="ctr">
            <a:noAutofit/>
          </a:bodyPr>
          <a:lstStyle/>
          <a:p>
            <a:pPr algn="ctr" rtl="1">
              <a:lnSpc>
                <a:spcPct val="132000"/>
              </a:lnSpc>
            </a:pPr>
            <a:r>
              <a:rPr sz="1100" b="1" i="0">
                <a:solidFill>
                  <a:srgbClr val="12301F"/>
                </a:solidFill>
                <a:latin typeface="Sakkal Majalla"/>
                <a:cs typeface="Sakkal Majalla"/>
                <a:ea typeface="Sakkal Majalla"/>
              </a:rPr>
              <a:t>١٢</a:t>
            </a:r>
          </a:p>
        </p:txBody>
      </p:sp>
      <p:sp>
        <p:nvSpPr>
          <p:cNvPr id="44" name="TextBox 43"/>
          <p:cNvSpPr txBox="1"/>
          <p:nvPr/>
        </p:nvSpPr>
        <p:spPr>
          <a:xfrm>
            <a:off x="756000" y="5477999"/>
            <a:ext cx="10320119" cy="731999"/>
          </a:xfrm>
          <a:prstGeom prst="rect">
            <a:avLst/>
          </a:prstGeom>
          <a:noFill/>
        </p:spPr>
        <p:txBody>
          <a:bodyPr wrap="square" lIns="0" rIns="0" tIns="0" bIns="0" anchor="ctr">
            <a:noAutofit/>
          </a:bodyPr>
          <a:lstStyle/>
          <a:p>
            <a:pPr algn="r" rtl="1">
              <a:lnSpc>
                <a:spcPct val="132000"/>
              </a:lnSpc>
            </a:pPr>
            <a:r>
              <a:rPr sz="1485" b="0" i="0">
                <a:solidFill>
                  <a:srgbClr val="1B211C"/>
                </a:solidFill>
                <a:latin typeface="Sakkal Majalla"/>
                <a:cs typeface="Sakkal Majalla"/>
                <a:ea typeface="Sakkal Majalla"/>
              </a:rPr>
              <a:t>غسل الرجل اليسرى: يبدأ من الإبهام ثم التي تليها، مثل ما تقدّم</a:t>
            </a:r>
          </a:p>
        </p:txBody>
      </p:sp>
      <p:sp>
        <p:nvSpPr>
          <p:cNvPr id="45" name="Rectangle 44"/>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Rounded Rectangle 45"/>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٢٤</a:t>
            </a:r>
          </a:p>
        </p:txBody>
      </p:sp>
      <p:sp>
        <p:nvSpPr>
          <p:cNvPr id="48" name="TextBox 47"/>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أذكار ما بعد الوضوء</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أشهد ألّا إله إلا الله وحده لا شريك له، وأشهد أن محمدًا عبده ورسوله</a:t>
            </a:r>
          </a:p>
        </p:txBody>
      </p:sp>
      <p:sp>
        <p:nvSpPr>
          <p:cNvPr id="11" name="TextBox 10"/>
          <p:cNvSpPr txBox="1"/>
          <p:nvPr/>
        </p:nvSpPr>
        <p:spPr>
          <a:xfrm>
            <a:off x="1007999" y="2917199"/>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اللهم اجعلني من التوّابين، واجعلني من المتطهّرين</a:t>
            </a:r>
          </a:p>
        </p:txBody>
      </p:sp>
      <p:sp>
        <p:nvSpPr>
          <p:cNvPr id="12" name="TextBox 11"/>
          <p:cNvSpPr txBox="1"/>
          <p:nvPr/>
        </p:nvSpPr>
        <p:spPr>
          <a:xfrm>
            <a:off x="1007999" y="4516799"/>
            <a:ext cx="10176119" cy="15995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سبحانك اللهم وبحمدك، أشهد ألّا إله إلا أنت، أستغفرك وأتوب إليك</a:t>
            </a:r>
          </a:p>
        </p:txBody>
      </p:sp>
      <p:sp>
        <p:nvSpPr>
          <p:cNvPr id="13" name="Rectangle 1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٢٥</a:t>
            </a:r>
          </a:p>
        </p:txBody>
      </p:sp>
      <p:sp>
        <p:nvSpPr>
          <p:cNvPr id="16" name="TextBox 1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وتنبيهات في الوضوء</a:t>
            </a:r>
          </a:p>
        </p:txBody>
      </p:sp>
      <p:sp>
        <p:nvSpPr>
          <p:cNvPr id="8" name="Rounded Rectangle 7"/>
          <p:cNvSpPr/>
          <p:nvPr/>
        </p:nvSpPr>
        <p:spPr>
          <a:xfrm>
            <a:off x="558000" y="14615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19277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1483199"/>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تُشرع النية في كل عبادة غير معقولة المعنى، والوضوء غير معقول المعنى</a:t>
            </a:r>
          </a:p>
        </p:txBody>
      </p:sp>
      <p:sp>
        <p:nvSpPr>
          <p:cNvPr id="11" name="Rounded Rectangle 10"/>
          <p:cNvSpPr/>
          <p:nvPr/>
        </p:nvSpPr>
        <p:spPr>
          <a:xfrm>
            <a:off x="558000" y="25991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0653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26208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يُخلّل بين الأصابع عند غسل اليدين بإصبع واحدة، ولا يُشبك بين يديه تجنّبًا للنهي الوارد</a:t>
            </a:r>
          </a:p>
        </p:txBody>
      </p:sp>
      <p:sp>
        <p:nvSpPr>
          <p:cNvPr id="14" name="Rounded Rectangle 13"/>
          <p:cNvSpPr/>
          <p:nvPr/>
        </p:nvSpPr>
        <p:spPr>
          <a:xfrm>
            <a:off x="558000" y="37367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2030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37584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هل يُجزي ماء الرأس لمسح الأذنين؟</a:t>
            </a:r>
          </a:p>
        </p:txBody>
      </p:sp>
      <p:sp>
        <p:nvSpPr>
          <p:cNvPr id="17" name="Rounded Rectangle 16"/>
          <p:cNvSpPr/>
          <p:nvPr/>
        </p:nvSpPr>
        <p:spPr>
          <a:xfrm>
            <a:off x="558000" y="48744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266919" y="53406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56000" y="4896000"/>
            <a:ext cx="104461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متى يكون الوضوء واجبًا؟</a:t>
            </a:r>
          </a:p>
        </p:txBody>
      </p:sp>
      <p:sp>
        <p:nvSpPr>
          <p:cNvPr id="20" name="Rectangle 19"/>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Rounded Rectangle 20"/>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٢٦</a:t>
            </a:r>
          </a:p>
        </p:txBody>
      </p:sp>
      <p:sp>
        <p:nvSpPr>
          <p:cNvPr id="23" name="TextBox 22"/>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الوضوء  ·  أحكام الطهارة والصلاة — عرض تقديمي</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الصلاة</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مكانة الصلاة في الإسلام</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375" b="0" i="0">
                <a:solidFill>
                  <a:srgbClr val="FBF9F3"/>
                </a:solidFill>
                <a:latin typeface="Sakkal Majalla"/>
                <a:cs typeface="Sakkal Majalla"/>
                <a:ea typeface="Sakkal Majalla"/>
              </a:rPr>
              <a:t>شروط الصلاة تفصيلًا: الوقت · الطهارة · اللباس · البقعة · القبلة · النية</a:t>
            </a:r>
          </a:p>
        </p:txBody>
      </p:sp>
      <p:sp>
        <p:nvSpPr>
          <p:cNvPr id="16" name="Rectangle 15"/>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مكانة الصلاة في الإسلام</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{ذَلِكَ الْكِتَابُ لَا رَيْبَ فِيهِ هُدًى لِّلْمُتَّقِينَ * الَّذِينَ يُؤْمِنُونَ بِالْغَيْبِ وَيُقِيمُونَ الصَّلَاةَ وَمِمَّا رَزَقْنَاهُمْ يُنفِقُونَ}</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«العهدُ الذي بينَنا وبينَهم الصلاةُ، فمَن تركها فقد كفر» — عن بريدة بن حصيب الأسلمي</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٢٧</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الصلاة — نظرة عامة</a:t>
            </a:r>
          </a:p>
        </p:txBody>
      </p:sp>
      <p:sp>
        <p:nvSpPr>
          <p:cNvPr id="8" name="Rounded Rectangle 7"/>
          <p:cNvSpPr/>
          <p:nvPr/>
        </p:nvSpPr>
        <p:spPr>
          <a:xfrm>
            <a:off x="806208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 دخول الوقت</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لا تشرع الصلاة ما لم يدخل وقتها</a:t>
            </a:r>
          </a:p>
        </p:txBody>
      </p:sp>
      <p:sp>
        <p:nvSpPr>
          <p:cNvPr id="13" name="Rounded Rectangle 12"/>
          <p:cNvSpPr/>
          <p:nvPr/>
        </p:nvSpPr>
        <p:spPr>
          <a:xfrm>
            <a:off x="431004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٢) الطهارة</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من الحدث الأكبر والحدث الأصغر</a:t>
            </a:r>
          </a:p>
        </p:txBody>
      </p:sp>
      <p:sp>
        <p:nvSpPr>
          <p:cNvPr id="18" name="Rounded Rectangle 17"/>
          <p:cNvSpPr/>
          <p:nvPr/>
        </p:nvSpPr>
        <p:spPr>
          <a:xfrm>
            <a:off x="558000" y="1098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296829"/>
          </a:xfrm>
          <a:prstGeom prst="rect">
            <a:avLst/>
          </a:prstGeom>
          <a:noFill/>
        </p:spPr>
        <p:txBody>
          <a:bodyPr wrap="square" lIns="0" rIns="0" tIns="0" bIns="0" anchor="ctr">
            <a:noAutofit/>
          </a:bodyPr>
          <a:lstStyle/>
          <a:p>
            <a:pPr algn="r" rtl="1">
              <a:lnSpc>
                <a:spcPct val="126000"/>
              </a:lnSpc>
            </a:pPr>
            <a:r>
              <a:rPr sz="1450" b="1" i="0">
                <a:solidFill>
                  <a:srgbClr val="1B422C"/>
                </a:solidFill>
                <a:latin typeface="Sakkal Majalla"/>
                <a:cs typeface="Sakkal Majalla"/>
                <a:ea typeface="Sakkal Majalla"/>
              </a:rPr>
              <a:t>٣) اللباس الطاهر الساتر الحلال</a:t>
            </a:r>
          </a:p>
        </p:txBody>
      </p:sp>
      <p:sp>
        <p:nvSpPr>
          <p:cNvPr id="21" name="Rectangle 20"/>
          <p:cNvSpPr/>
          <p:nvPr/>
        </p:nvSpPr>
        <p:spPr>
          <a:xfrm>
            <a:off x="3374039" y="1495629"/>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596429"/>
            <a:ext cx="3176040" cy="1895570"/>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طاهرًا ساترًا للعورة والصدر والظهر والعاتقين والمنكبين والعضدين</a:t>
            </a:r>
          </a:p>
        </p:txBody>
      </p:sp>
      <p:sp>
        <p:nvSpPr>
          <p:cNvPr id="23" name="Rounded Rectangle 22"/>
          <p:cNvSpPr/>
          <p:nvPr/>
        </p:nvSpPr>
        <p:spPr>
          <a:xfrm>
            <a:off x="806208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1120"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8260080" y="3866400"/>
            <a:ext cx="3176040" cy="284827"/>
          </a:xfrm>
          <a:prstGeom prst="rect">
            <a:avLst/>
          </a:prstGeom>
          <a:noFill/>
        </p:spPr>
        <p:txBody>
          <a:bodyPr wrap="square" lIns="0" rIns="0" tIns="0" bIns="0" anchor="ctr">
            <a:noAutofit/>
          </a:bodyPr>
          <a:lstStyle/>
          <a:p>
            <a:pPr algn="r" rtl="1">
              <a:lnSpc>
                <a:spcPct val="126000"/>
              </a:lnSpc>
            </a:pPr>
            <a:r>
              <a:rPr sz="1375" b="1" i="0">
                <a:solidFill>
                  <a:srgbClr val="1B422C"/>
                </a:solidFill>
                <a:latin typeface="Sakkal Majalla"/>
                <a:cs typeface="Sakkal Majalla"/>
                <a:ea typeface="Sakkal Majalla"/>
              </a:rPr>
              <a:t>٤) البقعة الطاهرة الصالحة للصلاة</a:t>
            </a:r>
          </a:p>
        </p:txBody>
      </p:sp>
      <p:sp>
        <p:nvSpPr>
          <p:cNvPr id="26" name="Rectangle 25"/>
          <p:cNvSpPr/>
          <p:nvPr/>
        </p:nvSpPr>
        <p:spPr>
          <a:xfrm>
            <a:off x="10878120" y="4165627"/>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8260080" y="4266427"/>
            <a:ext cx="3176040" cy="1907572"/>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طاهرة صالحة لا مغصوبة</a:t>
            </a:r>
          </a:p>
        </p:txBody>
      </p:sp>
      <p:sp>
        <p:nvSpPr>
          <p:cNvPr id="28" name="Rounded Rectangle 27"/>
          <p:cNvSpPr/>
          <p:nvPr/>
        </p:nvSpPr>
        <p:spPr>
          <a:xfrm>
            <a:off x="431004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781907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4508040" y="3866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٥) استقبال القبلة</a:t>
            </a:r>
          </a:p>
        </p:txBody>
      </p:sp>
      <p:sp>
        <p:nvSpPr>
          <p:cNvPr id="31" name="Rectangle 30"/>
          <p:cNvSpPr/>
          <p:nvPr/>
        </p:nvSpPr>
        <p:spPr>
          <a:xfrm>
            <a:off x="712607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2" name="TextBox 31"/>
          <p:cNvSpPr txBox="1"/>
          <p:nvPr/>
        </p:nvSpPr>
        <p:spPr>
          <a:xfrm>
            <a:off x="4508040" y="4302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استقبال الكعبة المشرفة</a:t>
            </a:r>
          </a:p>
        </p:txBody>
      </p:sp>
      <p:sp>
        <p:nvSpPr>
          <p:cNvPr id="33" name="Rounded Rectangle 32"/>
          <p:cNvSpPr/>
          <p:nvPr/>
        </p:nvSpPr>
        <p:spPr>
          <a:xfrm>
            <a:off x="558000" y="3780000"/>
            <a:ext cx="357203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406703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756000" y="3866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٦) النية</a:t>
            </a:r>
          </a:p>
        </p:txBody>
      </p:sp>
      <p:sp>
        <p:nvSpPr>
          <p:cNvPr id="36" name="Rectangle 35"/>
          <p:cNvSpPr/>
          <p:nvPr/>
        </p:nvSpPr>
        <p:spPr>
          <a:xfrm>
            <a:off x="337403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756000" y="4302432"/>
            <a:ext cx="3176040" cy="1871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توجّه القلب نحو الفعل ابتغاءً لوجه الله تعالى</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٢٨</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دخول الوقت</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{إِنَّ الصَّلَاةَ كَانَتْ عَلَى الْمُؤْمِنِينَ كِتَابًا مَّوْقُوتًا}</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600" b="0" i="0">
                <a:solidFill>
                  <a:srgbClr val="12301F"/>
                </a:solidFill>
                <a:latin typeface="Sakkal Majalla"/>
                <a:cs typeface="Sakkal Majalla"/>
                <a:ea typeface="Sakkal Majalla"/>
              </a:rPr>
              <a:t>إن دخل وقت الصلاة وجبت على المكلّف، ولا تشرع الصلاة ما لم يدخل وقتها. ولا بدّ للصلاة من شروط بتحققها كلّها معًا يجب على المكلّف أداء تلك الصلاة</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٢٩</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أوقات الصلوات الخمس المفروضة</a:t>
            </a:r>
          </a:p>
        </p:txBody>
      </p:sp>
      <p:sp>
        <p:nvSpPr>
          <p:cNvPr id="8" name="Rectangle 7"/>
          <p:cNvSpPr/>
          <p:nvPr/>
        </p:nvSpPr>
        <p:spPr>
          <a:xfrm>
            <a:off x="10189408" y="1850399"/>
            <a:ext cx="1444711"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10232608" y="1850399"/>
            <a:ext cx="1358311"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الصلاة</a:t>
            </a:r>
          </a:p>
        </p:txBody>
      </p:sp>
      <p:sp>
        <p:nvSpPr>
          <p:cNvPr id="10" name="Rectangle 9"/>
          <p:cNvSpPr/>
          <p:nvPr/>
        </p:nvSpPr>
        <p:spPr>
          <a:xfrm>
            <a:off x="5373704" y="1850399"/>
            <a:ext cx="4815704"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5416904" y="1850399"/>
            <a:ext cx="4729304"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أول وقتها</a:t>
            </a:r>
          </a:p>
        </p:txBody>
      </p:sp>
      <p:sp>
        <p:nvSpPr>
          <p:cNvPr id="12" name="Rectangle 11"/>
          <p:cNvSpPr/>
          <p:nvPr/>
        </p:nvSpPr>
        <p:spPr>
          <a:xfrm>
            <a:off x="558000" y="1850399"/>
            <a:ext cx="4815704"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850399"/>
            <a:ext cx="4729304"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آخر وقتها</a:t>
            </a:r>
          </a:p>
        </p:txBody>
      </p:sp>
      <p:sp>
        <p:nvSpPr>
          <p:cNvPr id="14" name="Rectangle 13"/>
          <p:cNvSpPr/>
          <p:nvPr/>
        </p:nvSpPr>
        <p:spPr>
          <a:xfrm>
            <a:off x="10189408" y="2181599"/>
            <a:ext cx="1444711"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10268608" y="2203199"/>
            <a:ext cx="1286311"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الظهر</a:t>
            </a:r>
          </a:p>
        </p:txBody>
      </p:sp>
      <p:sp>
        <p:nvSpPr>
          <p:cNvPr id="16" name="Rectangle 15"/>
          <p:cNvSpPr/>
          <p:nvPr/>
        </p:nvSpPr>
        <p:spPr>
          <a:xfrm>
            <a:off x="5373704" y="2181599"/>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5452904" y="2203199"/>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زالت الشمس عن كبد السماء، أي مالت إلى الغرب بعد استوائها</a:t>
            </a:r>
          </a:p>
        </p:txBody>
      </p:sp>
      <p:sp>
        <p:nvSpPr>
          <p:cNvPr id="18" name="Rectangle 17"/>
          <p:cNvSpPr/>
          <p:nvPr/>
        </p:nvSpPr>
        <p:spPr>
          <a:xfrm>
            <a:off x="558000" y="2181599"/>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2203199"/>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صار ظلّ كلّ شيءٍ مثله بعد القدر الذي زالت عليه الشمس</a:t>
            </a:r>
          </a:p>
        </p:txBody>
      </p:sp>
      <p:sp>
        <p:nvSpPr>
          <p:cNvPr id="20" name="Rectangle 19"/>
          <p:cNvSpPr/>
          <p:nvPr/>
        </p:nvSpPr>
        <p:spPr>
          <a:xfrm>
            <a:off x="10189408" y="2851200"/>
            <a:ext cx="1444711"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10268608" y="2872799"/>
            <a:ext cx="1286311"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العصر</a:t>
            </a:r>
          </a:p>
        </p:txBody>
      </p:sp>
      <p:sp>
        <p:nvSpPr>
          <p:cNvPr id="22" name="Rectangle 21"/>
          <p:cNvSpPr/>
          <p:nvPr/>
        </p:nvSpPr>
        <p:spPr>
          <a:xfrm>
            <a:off x="5373704" y="2851200"/>
            <a:ext cx="4815704"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5452904" y="2872799"/>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زاد الفيء قليلًا عن آخر وقت الظهر</a:t>
            </a:r>
          </a:p>
        </p:txBody>
      </p:sp>
      <p:sp>
        <p:nvSpPr>
          <p:cNvPr id="24" name="Rectangle 23"/>
          <p:cNvSpPr/>
          <p:nvPr/>
        </p:nvSpPr>
        <p:spPr>
          <a:xfrm>
            <a:off x="558000" y="2851200"/>
            <a:ext cx="4815704"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872799"/>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قيل: إذا اصفرّت الشمس، وقيل: إذا غاب قرن من الشمس</a:t>
            </a:r>
          </a:p>
        </p:txBody>
      </p:sp>
      <p:sp>
        <p:nvSpPr>
          <p:cNvPr id="26" name="Rectangle 25"/>
          <p:cNvSpPr/>
          <p:nvPr/>
        </p:nvSpPr>
        <p:spPr>
          <a:xfrm>
            <a:off x="10189408" y="3520800"/>
            <a:ext cx="1444711"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10268608" y="3542400"/>
            <a:ext cx="1286311"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المغرب</a:t>
            </a:r>
          </a:p>
        </p:txBody>
      </p:sp>
      <p:sp>
        <p:nvSpPr>
          <p:cNvPr id="28" name="Rectangle 27"/>
          <p:cNvSpPr/>
          <p:nvPr/>
        </p:nvSpPr>
        <p:spPr>
          <a:xfrm>
            <a:off x="5373704" y="3520800"/>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5452904" y="35424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غابت الشمس كلها، أي سقط قرصها كاملًا عن الأفق</a:t>
            </a:r>
          </a:p>
        </p:txBody>
      </p:sp>
      <p:sp>
        <p:nvSpPr>
          <p:cNvPr id="30" name="Rectangle 29"/>
          <p:cNvSpPr/>
          <p:nvPr/>
        </p:nvSpPr>
        <p:spPr>
          <a:xfrm>
            <a:off x="558000" y="3520800"/>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35424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قيل: إذا غاب الشفق الأحمر، وقيل: إذا غاب الشفق الأبيض</a:t>
            </a:r>
          </a:p>
        </p:txBody>
      </p:sp>
      <p:sp>
        <p:nvSpPr>
          <p:cNvPr id="32" name="Rectangle 31"/>
          <p:cNvSpPr/>
          <p:nvPr/>
        </p:nvSpPr>
        <p:spPr>
          <a:xfrm>
            <a:off x="10189408" y="4190400"/>
            <a:ext cx="1444711"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10268608" y="4212000"/>
            <a:ext cx="1286311"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العشاء</a:t>
            </a:r>
          </a:p>
        </p:txBody>
      </p:sp>
      <p:sp>
        <p:nvSpPr>
          <p:cNvPr id="34" name="Rectangle 33"/>
          <p:cNvSpPr/>
          <p:nvPr/>
        </p:nvSpPr>
        <p:spPr>
          <a:xfrm>
            <a:off x="5373704" y="4190400"/>
            <a:ext cx="4815704"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452904" y="42120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قيل: إذا غاب الشفق الأحمر كاملًا، وقيل: إذا غاب الشفق الأبيض كاملًا</a:t>
            </a:r>
          </a:p>
        </p:txBody>
      </p:sp>
      <p:sp>
        <p:nvSpPr>
          <p:cNvPr id="36" name="Rectangle 35"/>
          <p:cNvSpPr/>
          <p:nvPr/>
        </p:nvSpPr>
        <p:spPr>
          <a:xfrm>
            <a:off x="558000" y="4190400"/>
            <a:ext cx="4815704" cy="6696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42120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قيل: ثلث الليل، وقيل: نصف الليل، وقيل: آخر الليل</a:t>
            </a:r>
          </a:p>
        </p:txBody>
      </p:sp>
      <p:sp>
        <p:nvSpPr>
          <p:cNvPr id="38" name="Rectangle 37"/>
          <p:cNvSpPr/>
          <p:nvPr/>
        </p:nvSpPr>
        <p:spPr>
          <a:xfrm>
            <a:off x="10189408" y="4860000"/>
            <a:ext cx="1444711"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10268608" y="4881600"/>
            <a:ext cx="1286311"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الفجر</a:t>
            </a:r>
          </a:p>
        </p:txBody>
      </p:sp>
      <p:sp>
        <p:nvSpPr>
          <p:cNvPr id="40" name="Rectangle 39"/>
          <p:cNvSpPr/>
          <p:nvPr/>
        </p:nvSpPr>
        <p:spPr>
          <a:xfrm>
            <a:off x="5373704" y="4860000"/>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5452904" y="48816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طلع الفجر الصادق</a:t>
            </a:r>
          </a:p>
        </p:txBody>
      </p:sp>
      <p:sp>
        <p:nvSpPr>
          <p:cNvPr id="42" name="Rectangle 41"/>
          <p:cNvSpPr/>
          <p:nvPr/>
        </p:nvSpPr>
        <p:spPr>
          <a:xfrm>
            <a:off x="558000" y="4860000"/>
            <a:ext cx="4815704" cy="6696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4881600"/>
            <a:ext cx="4657304" cy="626400"/>
          </a:xfrm>
          <a:prstGeom prst="rect">
            <a:avLst/>
          </a:prstGeom>
          <a:noFill/>
        </p:spPr>
        <p:txBody>
          <a:bodyPr wrap="square" lIns="0" rIns="0" tIns="0" bIns="0" anchor="ctr">
            <a:noAutofit/>
          </a:bodyPr>
          <a:lstStyle/>
          <a:p>
            <a:pPr algn="r" rtl="1">
              <a:lnSpc>
                <a:spcPct val="126000"/>
              </a:lnSpc>
            </a:pPr>
            <a:r>
              <a:rPr sz="1229" b="0" i="0">
                <a:solidFill>
                  <a:srgbClr val="1B211C"/>
                </a:solidFill>
                <a:latin typeface="Sakkal Majalla"/>
                <a:cs typeface="Sakkal Majalla"/>
                <a:ea typeface="Sakkal Majalla"/>
              </a:rPr>
              <a:t>إذا طلع قرن من الشمس</a:t>
            </a:r>
          </a:p>
        </p:txBody>
      </p:sp>
      <p:sp>
        <p:nvSpPr>
          <p:cNvPr id="44" name="Rectangle 43"/>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Rounded Rectangle 44"/>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6" name="TextBox 45"/>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٣٠</a:t>
            </a:r>
          </a:p>
        </p:txBody>
      </p:sp>
      <p:sp>
        <p:nvSpPr>
          <p:cNvPr id="47" name="TextBox 46"/>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الفجر فجران</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الفجر الصادق</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يكون منتشرًا عرضيًّا في السماء مستغرقًا الأفق كلّه، وهو الذي تنبني عليه الأحكام لذاته</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الفجر الكاذب</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هو ما يكون مستطيلًا كذَنَب السرحان، أي طالعًا ذا طول كالعصا لا عرض له فيستغرق الأفق؛ وهو يسبق الصادق إلا أنه يزول بسرعة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أوقات بعض الصلوات المسنونة</a:t>
            </a:r>
          </a:p>
        </p:txBody>
      </p:sp>
      <p:sp>
        <p:nvSpPr>
          <p:cNvPr id="8" name="Rounded Rectangle 7"/>
          <p:cNvSpPr/>
          <p:nvPr/>
        </p:nvSpPr>
        <p:spPr>
          <a:xfrm>
            <a:off x="558000" y="1234800"/>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211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537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537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564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الوِتر: من بعد فريضة العشاء إلى ما قبل طلوع الفجر الصادق — وحكمه: قيل واجبة، وقيل سنة مؤكدة</a:t>
            </a:r>
          </a:p>
        </p:txBody>
      </p:sp>
      <p:sp>
        <p:nvSpPr>
          <p:cNvPr id="13" name="Rounded Rectangle 12"/>
          <p:cNvSpPr/>
          <p:nvPr/>
        </p:nvSpPr>
        <p:spPr>
          <a:xfrm>
            <a:off x="558000" y="22391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3255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541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541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2608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قيام الليل: من بعد فريضة العشاء إلى ما قبل طلوع الفجر الصادق، ويُستحب لمن أراد قيام الليل أن يؤخّر الوتر إلى ما بعد القيام</a:t>
            </a:r>
          </a:p>
        </p:txBody>
      </p:sp>
      <p:sp>
        <p:nvSpPr>
          <p:cNvPr id="18" name="Rounded Rectangle 17"/>
          <p:cNvSpPr/>
          <p:nvPr/>
        </p:nvSpPr>
        <p:spPr>
          <a:xfrm>
            <a:off x="558000" y="32435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3299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265199"/>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سنة الفجر: من طلوع الفجر الصادق إلى ما قبل فريضة الفجر</a:t>
            </a:r>
          </a:p>
        </p:txBody>
      </p:sp>
      <p:sp>
        <p:nvSpPr>
          <p:cNvPr id="23" name="Rounded Rectangle 22"/>
          <p:cNvSpPr/>
          <p:nvPr/>
        </p:nvSpPr>
        <p:spPr>
          <a:xfrm>
            <a:off x="558000" y="4248000"/>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334400"/>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4550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4550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269600"/>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صلاة الضحى: من بعد ارتفاع الشمس قدر رمح أو ستة أشبار إلى أن تستوي في كبد السماء؛ وأفضل وقتها ربع النهار، وأقلّها ركعتان وأكثرها اثنتا عشرة ركعة وأفضلها ثماني ركعات</a:t>
            </a:r>
          </a:p>
        </p:txBody>
      </p:sp>
      <p:sp>
        <p:nvSpPr>
          <p:cNvPr id="28" name="Rounded Rectangle 27"/>
          <p:cNvSpPr/>
          <p:nvPr/>
        </p:nvSpPr>
        <p:spPr>
          <a:xfrm>
            <a:off x="558000" y="5252399"/>
            <a:ext cx="11076119" cy="892799"/>
          </a:xfrm>
          <a:prstGeom prst="roundRect">
            <a:avLst>
              <a:gd name="adj" fmla="val 725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5338799"/>
            <a:ext cx="61200" cy="719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5554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5554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5273999"/>
            <a:ext cx="10298519" cy="849599"/>
          </a:xfrm>
          <a:prstGeom prst="rect">
            <a:avLst/>
          </a:prstGeom>
          <a:noFill/>
        </p:spPr>
        <p:txBody>
          <a:bodyPr wrap="square" lIns="0" rIns="0" tIns="0" bIns="0" anchor="ctr">
            <a:noAutofit/>
          </a:bodyPr>
          <a:lstStyle/>
          <a:p>
            <a:pPr algn="r" rtl="1">
              <a:lnSpc>
                <a:spcPct val="132000"/>
              </a:lnSpc>
            </a:pPr>
            <a:r>
              <a:rPr sz="1539" b="0" i="0">
                <a:solidFill>
                  <a:srgbClr val="1B211C"/>
                </a:solidFill>
                <a:latin typeface="Sakkal Majalla"/>
                <a:cs typeface="Sakkal Majalla"/>
                <a:ea typeface="Sakkal Majalla"/>
              </a:rPr>
              <a:t>صلاة العيدين — الفطر والأضحى: أول وقتهما من بعد ارتفاع الشمس قيد ستة أشبار، وآخرهما استواء الشمس في كبد السماء</a:t>
            </a:r>
          </a:p>
        </p:txBody>
      </p:sp>
      <p:sp>
        <p:nvSpPr>
          <p:cNvPr id="33" name="Rectangle 3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ounded Rectangle 3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٣٢</a:t>
            </a:r>
          </a:p>
        </p:txBody>
      </p:sp>
      <p:sp>
        <p:nvSpPr>
          <p:cNvPr id="36" name="TextBox 3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في سنة الفجر</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من فاتته سنة الفجر قبل الفريضة، متى يصليها؟</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قيل: يصليها بعد ارتفاع الشمس قدر ستة أشبار.   وقيل: يصليها بعد الفريضة مباشرة ولا ينتظر طلوع الشمس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وكيف ينويها؟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قيل: ينويها قضاءً.   وقيل: ينويها أداءً</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الأوقات المنهيّ عن الصلاة فيها</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أوقات تُحرم فيها الصلاة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لا يجوز فيها أداء الصلوات ولا قضاؤها ولا سجود التلاوة، سواء كانت فريضة أم نافلة، وسواء كان القضاء لصلاة متروكة نسيانًا أم عمدًا؛ فمن صلّى فيها متعمدًا كان آثمًا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أوقات تُكره فيها صلاة التطوّع</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ورد فيها النهي عن صلاة التطوّع، غير أن الفرائض تُقضى فيها ولا بأس، وكذلك السنن المؤكدة، وتُؤدّى فيها الصلوات السببية كتحية المسجد والصلاة على الميت وركعتي الطواف</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٣٤</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تفصيل الأوقات المحرّمة</a:t>
            </a:r>
          </a:p>
        </p:txBody>
      </p:sp>
      <p:sp>
        <p:nvSpPr>
          <p:cNvPr id="8" name="Rounded Rectangle 7"/>
          <p:cNvSpPr/>
          <p:nvPr/>
        </p:nvSpPr>
        <p:spPr>
          <a:xfrm>
            <a:off x="558000" y="20303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24965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20519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طلع قرن من الشمس حتى ترتفع قيد رمح أو قدر ستة أشبار أو قدر قامة إنسان</a:t>
            </a:r>
          </a:p>
        </p:txBody>
      </p:sp>
      <p:sp>
        <p:nvSpPr>
          <p:cNvPr id="11" name="Rounded Rectangle 10"/>
          <p:cNvSpPr/>
          <p:nvPr/>
        </p:nvSpPr>
        <p:spPr>
          <a:xfrm>
            <a:off x="558000" y="31679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63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31896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غرب قرن من الشمس حتى تستكمل غروبها</a:t>
            </a:r>
          </a:p>
        </p:txBody>
      </p:sp>
      <p:sp>
        <p:nvSpPr>
          <p:cNvPr id="14" name="Rounded Rectangle 13"/>
          <p:cNvSpPr/>
          <p:nvPr/>
        </p:nvSpPr>
        <p:spPr>
          <a:xfrm>
            <a:off x="558000" y="43056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771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43272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إذا وقفت الشمس في كبد السماء في الحرّ الشديد، ويُستثنى من ذلك يوم الجمعة فإن الصلاة لا تحرم فيه في هذا الوقت</a:t>
            </a:r>
          </a:p>
        </p:txBody>
      </p:sp>
      <p:sp>
        <p:nvSpPr>
          <p:cNvPr id="17" name="Rectangle 1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Rounded Rectangle 1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٣٥</a:t>
            </a:r>
          </a:p>
        </p:txBody>
      </p:sp>
      <p:sp>
        <p:nvSpPr>
          <p:cNvPr id="20" name="TextBox 1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تفصيل الأوقات المكروهة</a:t>
            </a:r>
          </a:p>
        </p:txBody>
      </p:sp>
      <p:sp>
        <p:nvSpPr>
          <p:cNvPr id="8" name="Rounded Rectangle 7"/>
          <p:cNvSpPr/>
          <p:nvPr/>
        </p:nvSpPr>
        <p:spPr>
          <a:xfrm>
            <a:off x="558000" y="20303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266919" y="24965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6000" y="2051999"/>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بعد صلاة العصر حتى تغرب الشمس</a:t>
            </a:r>
          </a:p>
        </p:txBody>
      </p:sp>
      <p:sp>
        <p:nvSpPr>
          <p:cNvPr id="11" name="Rounded Rectangle 10"/>
          <p:cNvSpPr/>
          <p:nvPr/>
        </p:nvSpPr>
        <p:spPr>
          <a:xfrm>
            <a:off x="558000" y="3167999"/>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266919" y="3634199"/>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56000" y="31896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بعد صلاة الصبح حتى تطلع الشمس</a:t>
            </a:r>
          </a:p>
        </p:txBody>
      </p:sp>
      <p:sp>
        <p:nvSpPr>
          <p:cNvPr id="14" name="Rounded Rectangle 13"/>
          <p:cNvSpPr/>
          <p:nvPr/>
        </p:nvSpPr>
        <p:spPr>
          <a:xfrm>
            <a:off x="558000" y="4305600"/>
            <a:ext cx="1107611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266919" y="4771800"/>
            <a:ext cx="111600" cy="1116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6000" y="4327200"/>
            <a:ext cx="10446119" cy="1000799"/>
          </a:xfrm>
          <a:prstGeom prst="rect">
            <a:avLst/>
          </a:prstGeom>
          <a:noFill/>
        </p:spPr>
        <p:txBody>
          <a:bodyPr wrap="square" lIns="0" rIns="0" tIns="0" bIns="0" anchor="ctr">
            <a:noAutofit/>
          </a:bodyPr>
          <a:lstStyle/>
          <a:p>
            <a:pPr algn="r" rtl="1">
              <a:lnSpc>
                <a:spcPct val="132000"/>
              </a:lnSpc>
            </a:pPr>
            <a:r>
              <a:rPr sz="1814" b="0" i="0">
                <a:solidFill>
                  <a:srgbClr val="1B211C"/>
                </a:solidFill>
                <a:latin typeface="Sakkal Majalla"/>
                <a:cs typeface="Sakkal Majalla"/>
                <a:ea typeface="Sakkal Majalla"/>
              </a:rPr>
              <a:t>ففي هذين الوقتين ورد النهي عن صلاة التطوّع، غير أن الفرائض تُقضى فيهما ولا بأس، وكذلك السنن المؤكدة، وتُؤدّى فيهما الصلوات السببية</a:t>
            </a:r>
          </a:p>
        </p:txBody>
      </p:sp>
      <p:sp>
        <p:nvSpPr>
          <p:cNvPr id="17" name="Rectangle 1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Rounded Rectangle 1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٣٦</a:t>
            </a:r>
          </a:p>
        </p:txBody>
      </p:sp>
      <p:sp>
        <p:nvSpPr>
          <p:cNvPr id="20" name="TextBox 1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الطهارة شرطٌ للصلاة</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الطهارة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مَرّ ذكر الطهارة، وهي شرط من شروط الصلاة؛ فيجب على المكلّف إذا أراد أن يصلي أن يكون طاهرًا من الحدث الأكبر والحدث الأصغر</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الحالان</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Rounded Rectangle 16"/>
          <p:cNvSpPr/>
          <p:nvPr/>
        </p:nvSpPr>
        <p:spPr>
          <a:xfrm>
            <a:off x="737999" y="18652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17259" y="21136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7999" y="18868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متلبّس بالحدث الأكبر: يغتسل ويتوضأ</a:t>
            </a:r>
          </a:p>
        </p:txBody>
      </p:sp>
      <p:sp>
        <p:nvSpPr>
          <p:cNvPr id="20" name="Rounded Rectangle 19"/>
          <p:cNvSpPr/>
          <p:nvPr/>
        </p:nvSpPr>
        <p:spPr>
          <a:xfrm>
            <a:off x="737999" y="2534832"/>
            <a:ext cx="5066459" cy="597600"/>
          </a:xfrm>
          <a:prstGeom prst="roundRect">
            <a:avLst>
              <a:gd name="adj" fmla="val 7831"/>
            </a:avLst>
          </a:prstGeom>
          <a:solidFill>
            <a:srgbClr val="F4F1E6"/>
          </a:solidFill>
          <a:ln w="9525">
            <a:solidFill>
              <a:srgbClr val="E9E6D8"/>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17259" y="2783232"/>
            <a:ext cx="100800" cy="1008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7999" y="2556432"/>
            <a:ext cx="4760459" cy="554400"/>
          </a:xfrm>
          <a:prstGeom prst="rect">
            <a:avLst/>
          </a:prstGeom>
          <a:noFill/>
        </p:spPr>
        <p:txBody>
          <a:bodyPr wrap="square" lIns="0" rIns="0" tIns="0" bIns="0" anchor="ctr">
            <a:noAutofit/>
          </a:bodyPr>
          <a:lstStyle/>
          <a:p>
            <a:pPr algn="r" rtl="1">
              <a:lnSpc>
                <a:spcPct val="126000"/>
              </a:lnSpc>
            </a:pPr>
            <a:r>
              <a:rPr sz="1200" b="0" i="0">
                <a:solidFill>
                  <a:srgbClr val="1B211C"/>
                </a:solidFill>
                <a:latin typeface="Sakkal Majalla"/>
                <a:cs typeface="Sakkal Majalla"/>
                <a:ea typeface="Sakkal Majalla"/>
              </a:rPr>
              <a:t>متلبّس بالحدث الأصغر دون الأكبر: يتوضأ فقط</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٣) اللباس — ستر العورة</a:t>
            </a:r>
          </a:p>
        </p:txBody>
      </p:sp>
      <p:sp>
        <p:nvSpPr>
          <p:cNvPr id="8" name="Rectangle 7"/>
          <p:cNvSpPr/>
          <p:nvPr/>
        </p:nvSpPr>
        <p:spPr>
          <a:xfrm>
            <a:off x="7942080" y="1632599"/>
            <a:ext cx="369203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7985280" y="1632599"/>
            <a:ext cx="360563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من؟</a:t>
            </a:r>
          </a:p>
        </p:txBody>
      </p:sp>
      <p:sp>
        <p:nvSpPr>
          <p:cNvPr id="10" name="Rectangle 9"/>
          <p:cNvSpPr/>
          <p:nvPr/>
        </p:nvSpPr>
        <p:spPr>
          <a:xfrm>
            <a:off x="558000" y="1632599"/>
            <a:ext cx="738407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601200" y="1632599"/>
            <a:ext cx="729767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حدود العورة</a:t>
            </a:r>
          </a:p>
        </p:txBody>
      </p:sp>
      <p:sp>
        <p:nvSpPr>
          <p:cNvPr id="12" name="Rectangle 11"/>
          <p:cNvSpPr/>
          <p:nvPr/>
        </p:nvSpPr>
        <p:spPr>
          <a:xfrm>
            <a:off x="7942080" y="1963799"/>
            <a:ext cx="369203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8021280" y="1985399"/>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الرجل</a:t>
            </a:r>
          </a:p>
        </p:txBody>
      </p:sp>
      <p:sp>
        <p:nvSpPr>
          <p:cNvPr id="14" name="Rectangle 13"/>
          <p:cNvSpPr/>
          <p:nvPr/>
        </p:nvSpPr>
        <p:spPr>
          <a:xfrm>
            <a:off x="558000" y="1963799"/>
            <a:ext cx="738407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37200" y="1985399"/>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من السرة إلى الركبة</a:t>
            </a:r>
          </a:p>
        </p:txBody>
      </p:sp>
      <p:sp>
        <p:nvSpPr>
          <p:cNvPr id="16" name="Rectangle 15"/>
          <p:cNvSpPr/>
          <p:nvPr/>
        </p:nvSpPr>
        <p:spPr>
          <a:xfrm>
            <a:off x="7942080" y="2827799"/>
            <a:ext cx="369203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8021280" y="2849399"/>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المرأة أمام محارمها</a:t>
            </a:r>
          </a:p>
        </p:txBody>
      </p:sp>
      <p:sp>
        <p:nvSpPr>
          <p:cNvPr id="18" name="Rectangle 17"/>
          <p:cNvSpPr/>
          <p:nvPr/>
        </p:nvSpPr>
        <p:spPr>
          <a:xfrm>
            <a:off x="558000" y="2827799"/>
            <a:ext cx="738407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2849399"/>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من السرة إلى الركبة</a:t>
            </a:r>
          </a:p>
        </p:txBody>
      </p:sp>
      <p:sp>
        <p:nvSpPr>
          <p:cNvPr id="20" name="Rectangle 19"/>
          <p:cNvSpPr/>
          <p:nvPr/>
        </p:nvSpPr>
        <p:spPr>
          <a:xfrm>
            <a:off x="7942080" y="3691799"/>
            <a:ext cx="369203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8021280" y="3713400"/>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المرأة عند غير المحارم</a:t>
            </a:r>
          </a:p>
        </p:txBody>
      </p:sp>
      <p:sp>
        <p:nvSpPr>
          <p:cNvPr id="22" name="Rectangle 21"/>
          <p:cNvSpPr/>
          <p:nvPr/>
        </p:nvSpPr>
        <p:spPr>
          <a:xfrm>
            <a:off x="558000" y="3691799"/>
            <a:ext cx="7384079" cy="864000"/>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637200" y="3713400"/>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كل جسدها عورة ما عدا الوجه والكفين</a:t>
            </a:r>
          </a:p>
        </p:txBody>
      </p:sp>
      <p:sp>
        <p:nvSpPr>
          <p:cNvPr id="24" name="Rectangle 23"/>
          <p:cNvSpPr/>
          <p:nvPr/>
        </p:nvSpPr>
        <p:spPr>
          <a:xfrm>
            <a:off x="7942080" y="4555800"/>
            <a:ext cx="369203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8021280" y="4577400"/>
            <a:ext cx="353363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أقلّ ما يُجزي من اللباس في الصلاة</a:t>
            </a:r>
          </a:p>
        </p:txBody>
      </p:sp>
      <p:sp>
        <p:nvSpPr>
          <p:cNvPr id="26" name="Rectangle 25"/>
          <p:cNvSpPr/>
          <p:nvPr/>
        </p:nvSpPr>
        <p:spPr>
          <a:xfrm>
            <a:off x="558000" y="4555800"/>
            <a:ext cx="7384079" cy="864000"/>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37200" y="4577400"/>
            <a:ext cx="7225679" cy="820799"/>
          </a:xfrm>
          <a:prstGeom prst="rect">
            <a:avLst/>
          </a:prstGeom>
          <a:noFill/>
        </p:spPr>
        <p:txBody>
          <a:bodyPr wrap="square" lIns="0" rIns="0" tIns="0" bIns="0" anchor="ctr">
            <a:noAutofit/>
          </a:bodyPr>
          <a:lstStyle/>
          <a:p>
            <a:pPr algn="r" rtl="1">
              <a:lnSpc>
                <a:spcPct val="126000"/>
              </a:lnSpc>
            </a:pPr>
            <a:r>
              <a:rPr sz="1398" b="0" i="0">
                <a:solidFill>
                  <a:srgbClr val="1B211C"/>
                </a:solidFill>
                <a:latin typeface="Sakkal Majalla"/>
                <a:cs typeface="Sakkal Majalla"/>
                <a:ea typeface="Sakkal Majalla"/>
              </a:rPr>
              <a:t>ثوب طاهر ساتر عورة المصلّي وصدره وظهره وعاتقيه ومنكبيه وعضديه</a:t>
            </a:r>
          </a:p>
        </p:txBody>
      </p:sp>
      <p:sp>
        <p:nvSpPr>
          <p:cNvPr id="28" name="TextBox 27"/>
          <p:cNvSpPr txBox="1"/>
          <p:nvPr/>
        </p:nvSpPr>
        <p:spPr>
          <a:xfrm>
            <a:off x="558000" y="5477400"/>
            <a:ext cx="11076119" cy="270000"/>
          </a:xfrm>
          <a:prstGeom prst="rect">
            <a:avLst/>
          </a:prstGeom>
          <a:noFill/>
        </p:spPr>
        <p:txBody>
          <a:bodyPr wrap="square" lIns="0" rIns="0" tIns="0" bIns="0" anchor="ctr">
            <a:noAutofit/>
          </a:bodyPr>
          <a:lstStyle/>
          <a:p>
            <a:pPr algn="r" rtl="1">
              <a:lnSpc>
                <a:spcPct val="132000"/>
              </a:lnSpc>
            </a:pPr>
            <a:r>
              <a:rPr sz="1150" b="0" i="0">
                <a:solidFill>
                  <a:srgbClr val="A88B2E"/>
                </a:solidFill>
                <a:latin typeface="Sakkal Majalla"/>
                <a:cs typeface="Sakkal Majalla"/>
                <a:ea typeface="Sakkal Majalla"/>
              </a:rPr>
              <a:t>ستر العورة واجب على كل مكلّف في كل الأحوال، إلا مع الزوج وملك اليمين بالنسبة للرجل</a:t>
            </a:r>
          </a:p>
        </p:txBody>
      </p:sp>
      <p:sp>
        <p:nvSpPr>
          <p:cNvPr id="29" name="Rectangle 28"/>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Rounded Rectangle 29"/>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٣٨</a:t>
            </a:r>
          </a:p>
        </p:txBody>
      </p:sp>
      <p:sp>
        <p:nvSpPr>
          <p:cNvPr id="32" name="TextBox 31"/>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قيود اللباس في الصلاة — ثلاثة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طاهرًا: أي يخلو من النجس. ومن وقع في ثوبه نجاسة فعليه أن يغسل موضعها أو الثوب كاملًا إن جهل موضعها؛ فإن بقي أثر كاللون الباهت فلا شيء عليه، ويُسمّى ذلك الأثر الباقي «زُوك»</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ساترًا: أي يستر العورة والظهر والصدر والعاتقين والمنكبين والعضدين. وستر العورة كما مرّ واجب، أما ستر باقي الأعضاء المذكورة ففيه خلاف؛ وأكثر أهل العلم على وجوبه</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أن يكون الثوب حلالًا: ليس للمرء أن يصلي في ثوب محرّم كالثوب المغصوب أو المسروق أو المنهيّ عنه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٣٩</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مسألة: من صلّى بثوب فيه نجاسة وهو يظنّه طاهرًا</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الأول</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عليه الإعادة</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الثاني</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لا إعادة عليه</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القول الثالث</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إذا علم بنجاسة الثوب قبل خروج وقت الصلاة فعليه الإعادة، وإذا علم بذلك بعد خروج الوقت فلا إعادة عليه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٤٠</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ما ورد النهي عنه من الثياب</a:t>
            </a:r>
          </a:p>
        </p:txBody>
      </p:sp>
      <p:sp>
        <p:nvSpPr>
          <p:cNvPr id="8" name="Rounded Rectangle 7"/>
          <p:cNvSpPr/>
          <p:nvPr/>
        </p:nvSpPr>
        <p:spPr>
          <a:xfrm>
            <a:off x="6186059" y="201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248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2030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الذي فيه تصاوير ذات الأرواح</a:t>
            </a:r>
          </a:p>
        </p:txBody>
      </p:sp>
      <p:sp>
        <p:nvSpPr>
          <p:cNvPr id="11" name="Rounded Rectangle 10"/>
          <p:cNvSpPr/>
          <p:nvPr/>
        </p:nvSpPr>
        <p:spPr>
          <a:xfrm>
            <a:off x="6186059" y="3167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3182400"/>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الذي فيه تشبّه أحد الجنسين بالآخر: فلا يلبس الرجل ثياب النساء، ولا تلبس المرأة ثياب الرجال</a:t>
            </a:r>
          </a:p>
        </p:txBody>
      </p:sp>
      <p:sp>
        <p:nvSpPr>
          <p:cNvPr id="14" name="Rounded Rectangle 13"/>
          <p:cNvSpPr/>
          <p:nvPr/>
        </p:nvSpPr>
        <p:spPr>
          <a:xfrm>
            <a:off x="6186059" y="431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478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4334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الثوب المصبوغ بالزعفران أو بالعُصفر بالنسبة إلى الرجال</a:t>
            </a:r>
          </a:p>
        </p:txBody>
      </p:sp>
      <p:sp>
        <p:nvSpPr>
          <p:cNvPr id="17" name="Rounded Rectangle 16"/>
          <p:cNvSpPr/>
          <p:nvPr/>
        </p:nvSpPr>
        <p:spPr>
          <a:xfrm>
            <a:off x="558000" y="201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5674860" y="248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20000" y="2030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إسبال الثياب للرجال</a:t>
            </a:r>
          </a:p>
        </p:txBody>
      </p:sp>
      <p:sp>
        <p:nvSpPr>
          <p:cNvPr id="20" name="Rounded Rectangle 19"/>
          <p:cNvSpPr/>
          <p:nvPr/>
        </p:nvSpPr>
        <p:spPr>
          <a:xfrm>
            <a:off x="558000" y="3167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74860"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0000" y="3182400"/>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لبس الحرير والذهب للرجال</a:t>
            </a:r>
          </a:p>
        </p:txBody>
      </p:sp>
      <p:sp>
        <p:nvSpPr>
          <p:cNvPr id="23" name="Rounded Rectangle 22"/>
          <p:cNvSpPr/>
          <p:nvPr/>
        </p:nvSpPr>
        <p:spPr>
          <a:xfrm>
            <a:off x="558000" y="431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478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4334399"/>
            <a:ext cx="4980059" cy="1015200"/>
          </a:xfrm>
          <a:prstGeom prst="rect">
            <a:avLst/>
          </a:prstGeom>
          <a:noFill/>
        </p:spPr>
        <p:txBody>
          <a:bodyPr wrap="square" lIns="0" rIns="0" tIns="0" bIns="0" anchor="ctr">
            <a:noAutofit/>
          </a:bodyPr>
          <a:lstStyle/>
          <a:p>
            <a:pPr algn="r" rtl="1">
              <a:lnSpc>
                <a:spcPct val="126000"/>
              </a:lnSpc>
            </a:pPr>
            <a:r>
              <a:rPr sz="1716" b="0" i="0">
                <a:solidFill>
                  <a:srgbClr val="1B211C"/>
                </a:solidFill>
                <a:latin typeface="Sakkal Majalla"/>
                <a:cs typeface="Sakkal Majalla"/>
                <a:ea typeface="Sakkal Majalla"/>
              </a:rPr>
              <a:t>لبس الآنُك والشَبَه في الصلاة</a:t>
            </a:r>
          </a:p>
        </p:txBody>
      </p:sp>
      <p:sp>
        <p:nvSpPr>
          <p:cNvPr id="26" name="Rectangle 2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ounded Rectangle 2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٤١</a:t>
            </a:r>
          </a:p>
        </p:txBody>
      </p:sp>
      <p:sp>
        <p:nvSpPr>
          <p:cNvPr id="29" name="TextBox 2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البقعة الطاهرة الصالحة للصلاة</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الطاهرة</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احتراز من البقعة النجسة، فلا تصح الصلاة في بقعة فيها نجاسة؛ كمعاطن الإبل ومجتمع روث الحيوان والكُنُف وغيرها</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صالحة للصلاة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احتراز من البقعة التي لا تصلح للصلاة؛ كالأرض المغصوبة على رأي طائفة من أهل العلم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٤٢</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الأمكنة المنهيّ عن الصلاة فيها</a:t>
            </a:r>
          </a:p>
        </p:txBody>
      </p:sp>
      <p:sp>
        <p:nvSpPr>
          <p:cNvPr id="8" name="Rounded Rectangle 7"/>
          <p:cNvSpPr/>
          <p:nvPr/>
        </p:nvSpPr>
        <p:spPr>
          <a:xfrm>
            <a:off x="6186059" y="143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90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454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المقبرة</a:t>
            </a:r>
          </a:p>
        </p:txBody>
      </p:sp>
      <p:sp>
        <p:nvSpPr>
          <p:cNvPr id="11" name="Rounded Rectangle 10"/>
          <p:cNvSpPr/>
          <p:nvPr/>
        </p:nvSpPr>
        <p:spPr>
          <a:xfrm>
            <a:off x="6186059" y="259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3060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260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المنحرة: موضع نحر الإبل وذبح البقر والشياه</a:t>
            </a:r>
          </a:p>
        </p:txBody>
      </p:sp>
      <p:sp>
        <p:nvSpPr>
          <p:cNvPr id="14" name="Rounded Rectangle 13"/>
          <p:cNvSpPr/>
          <p:nvPr/>
        </p:nvSpPr>
        <p:spPr>
          <a:xfrm>
            <a:off x="6186059" y="374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421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375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المجزرة: قيل هي المنحرة نفسها، وقيل هو موضع الجزر من ساحل البحر</a:t>
            </a:r>
          </a:p>
        </p:txBody>
      </p:sp>
      <p:sp>
        <p:nvSpPr>
          <p:cNvPr id="17" name="Rounded Rectangle 16"/>
          <p:cNvSpPr/>
          <p:nvPr/>
        </p:nvSpPr>
        <p:spPr>
          <a:xfrm>
            <a:off x="6186059" y="489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536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4910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المزبلة: مكان إلقاء الزِّبل أي السماد، ويُعنى به موضع اجتماع القاذورات</a:t>
            </a:r>
          </a:p>
        </p:txBody>
      </p:sp>
      <p:sp>
        <p:nvSpPr>
          <p:cNvPr id="20" name="Rounded Rectangle 19"/>
          <p:cNvSpPr/>
          <p:nvPr/>
        </p:nvSpPr>
        <p:spPr>
          <a:xfrm>
            <a:off x="558000" y="1439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5674860" y="190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0000" y="1454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الحمّام: مكان الاغتسال</a:t>
            </a:r>
          </a:p>
        </p:txBody>
      </p:sp>
      <p:sp>
        <p:nvSpPr>
          <p:cNvPr id="23" name="Rounded Rectangle 22"/>
          <p:cNvSpPr/>
          <p:nvPr/>
        </p:nvSpPr>
        <p:spPr>
          <a:xfrm>
            <a:off x="558000" y="2591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5674860" y="3060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0000" y="2606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قارعة الطريق: أي وسط الطريق</a:t>
            </a:r>
          </a:p>
        </p:txBody>
      </p:sp>
      <p:sp>
        <p:nvSpPr>
          <p:cNvPr id="26" name="Rounded Rectangle 25"/>
          <p:cNvSpPr/>
          <p:nvPr/>
        </p:nvSpPr>
        <p:spPr>
          <a:xfrm>
            <a:off x="558000" y="3743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5674860" y="4211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20000" y="3758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معاطن الإبل: أي مبارك الإبل ومكان اجتماعها</a:t>
            </a:r>
          </a:p>
        </p:txBody>
      </p:sp>
      <p:sp>
        <p:nvSpPr>
          <p:cNvPr id="29" name="Rounded Rectangle 28"/>
          <p:cNvSpPr/>
          <p:nvPr/>
        </p:nvSpPr>
        <p:spPr>
          <a:xfrm>
            <a:off x="558000" y="4895999"/>
            <a:ext cx="5448059" cy="1044000"/>
          </a:xfrm>
          <a:prstGeom prst="roundRect">
            <a:avLst>
              <a:gd name="adj" fmla="val 551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536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4910399"/>
            <a:ext cx="4980059" cy="1015200"/>
          </a:xfrm>
          <a:prstGeom prst="rect">
            <a:avLst/>
          </a:prstGeom>
          <a:noFill/>
        </p:spPr>
        <p:txBody>
          <a:bodyPr wrap="square" lIns="0" rIns="0" tIns="0" bIns="0" anchor="ctr">
            <a:noAutofit/>
          </a:bodyPr>
          <a:lstStyle/>
          <a:p>
            <a:pPr algn="r" rtl="1">
              <a:lnSpc>
                <a:spcPct val="126000"/>
              </a:lnSpc>
            </a:pPr>
            <a:r>
              <a:rPr sz="1666" b="0" i="0">
                <a:solidFill>
                  <a:srgbClr val="1B211C"/>
                </a:solidFill>
                <a:latin typeface="Sakkal Majalla"/>
                <a:cs typeface="Sakkal Majalla"/>
                <a:ea typeface="Sakkal Majalla"/>
              </a:rPr>
              <a:t>فوق ظهر الكعبة</a:t>
            </a:r>
          </a:p>
        </p:txBody>
      </p:sp>
      <p:sp>
        <p:nvSpPr>
          <p:cNvPr id="32" name="Rectangle 3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Rounded Rectangle 3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TextBox 3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٤٣</a:t>
            </a:r>
          </a:p>
        </p:txBody>
      </p:sp>
      <p:sp>
        <p:nvSpPr>
          <p:cNvPr id="35" name="TextBox 3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٥) استقبال القبلة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23993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{قَدْ نَرَى تَقَلُّبَ وَجْهِكَ فِي السَّمَاءِ فَلَنُوَلِّيَنَّكَ قِبْلَةً تَرْضَاهَا فَوَلِّ وَجْهَكَ شَطْرَ الْمَسْجِدِ الْحَرَامِ وَحَيْثُ مَا كُنتُمْ فَوَلُّوا وُجُوهَكُمْ شَطْرَهُ}</a:t>
            </a:r>
          </a:p>
        </p:txBody>
      </p:sp>
      <p:sp>
        <p:nvSpPr>
          <p:cNvPr id="11" name="TextBox 10"/>
          <p:cNvSpPr txBox="1"/>
          <p:nvPr/>
        </p:nvSpPr>
        <p:spPr>
          <a:xfrm>
            <a:off x="1007999" y="3716999"/>
            <a:ext cx="10176119" cy="2399399"/>
          </a:xfrm>
          <a:prstGeom prst="rect">
            <a:avLst/>
          </a:prstGeom>
          <a:noFill/>
        </p:spPr>
        <p:txBody>
          <a:bodyPr wrap="square" lIns="0" rIns="0" tIns="0" bIns="0" anchor="ctr">
            <a:noAutofit/>
          </a:bodyPr>
          <a:lstStyle/>
          <a:p>
            <a:pPr algn="ctr" rtl="1">
              <a:lnSpc>
                <a:spcPct val="144000"/>
              </a:lnSpc>
            </a:pPr>
            <a:r>
              <a:rPr sz="1300" b="0" i="0">
                <a:solidFill>
                  <a:srgbClr val="12301F"/>
                </a:solidFill>
                <a:latin typeface="Sakkal Majalla"/>
                <a:cs typeface="Sakkal Majalla"/>
                <a:ea typeface="Sakkal Majalla"/>
              </a:rPr>
              <a:t>فعن أبي عبيدة، عن جابر بن زيد، عن ابن عباس: أن النبي صلى الله عليه وسلم فُرضت عليه الصلوات الخمس قبل هجرته بنحو سنتين، وصلّى رسول الله صلى الله عليه وسلم إلى بيت المقدس بعد هجرته سبعة عشر شهرًا، وكانت الأنصار وأهل المدينة يصلّون إلى بيت المقدس نحو سنتين قبل قدوم النبي صلى الله عليه وسلم إليهم، وكان النبي صلى الله عليه وسلم صلّى إلى الكعبة بمكة ثمان سنين إلى أن عُرج به إلى بيت المقدس ثم تحوّل إلى قبلته</a:t>
            </a:r>
          </a:p>
        </p:txBody>
      </p:sp>
      <p:sp>
        <p:nvSpPr>
          <p:cNvPr id="12" name="Rectangle 1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Rounded Rectangle 1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TextBox 1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٤٤</a:t>
            </a:r>
          </a:p>
        </p:txBody>
      </p:sp>
      <p:sp>
        <p:nvSpPr>
          <p:cNvPr id="15" name="TextBox 1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مسائل في القبلة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مسألة ١: هل يُؤمر المصلّي باستقبال عين الكعبة؟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من كان داخل المسجد الحرام فإنه يُؤمر باستقبال عين الكعبة، ومن كان مصلّيًا في الحرم خارج المسجد فإنه يستقبل المسجد الحرام، ومن هو خارج حدود الحرم وناءٍ عنه فإنه يستقبل الحرم. ونية الجميع استقبال الكعبة المشرفة، وإنما أُمر من كان في الحرم باستقبال المسجد الحرام والنائي باستقبال الحرم لتعذّر استقبال عين الكعبة ببعد المسافة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272825"/>
          </a:xfrm>
          <a:prstGeom prst="rect">
            <a:avLst/>
          </a:prstGeom>
          <a:noFill/>
        </p:spPr>
        <p:txBody>
          <a:bodyPr wrap="square" lIns="0" rIns="0" tIns="0" bIns="0" anchor="ctr">
            <a:noAutofit/>
          </a:bodyPr>
          <a:lstStyle/>
          <a:p>
            <a:pPr algn="r" rtl="1">
              <a:lnSpc>
                <a:spcPct val="126000"/>
              </a:lnSpc>
            </a:pPr>
            <a:r>
              <a:rPr sz="1300" b="1" i="0">
                <a:solidFill>
                  <a:srgbClr val="1B422C"/>
                </a:solidFill>
                <a:latin typeface="Sakkal Majalla"/>
                <a:cs typeface="Sakkal Majalla"/>
                <a:ea typeface="Sakkal Majalla"/>
              </a:rPr>
              <a:t>مسألة ٢: من جهل القبلة فاجتهد ثم علم أنه صلّى إلى غيرها؟</a:t>
            </a:r>
          </a:p>
        </p:txBody>
      </p:sp>
      <p:sp>
        <p:nvSpPr>
          <p:cNvPr id="16" name="Rectangle 15"/>
          <p:cNvSpPr/>
          <p:nvPr/>
        </p:nvSpPr>
        <p:spPr>
          <a:xfrm>
            <a:off x="5250059" y="1471626"/>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572426"/>
            <a:ext cx="5052059" cy="4601573"/>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في المسألة خلاف: قيل عليه الإعادة مطلقًا. وقيل ليس عليه الإعادة مطلقًا. وقيل عليه الإعادة إن علم في وقت الصلاة وليس عليه إن علم وقد خرج الوقت. وقيل عليه الإعادة إن استدبر القبلة وليس عليه إن صلّى إلى يمينها أو شمالها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النية</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لغةً</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القصد</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اصطلاحًا</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توجّه القلب نحو الفعل ابتغاءً لوجه الله تعالى</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محلّها</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محلّ النية القلب، ولا يُشترط التلفّظ بها؛ فهي تكييف للمعنى في القلب ثم توجّهه نحو الفعل بالجوارح. ولا بدّ أن يعيّن العبادة التي يؤديها، ويعيّن عدد الركعات، ويعيّنها حضريّةً أم سفريّة، وقصرًا أم تمامًا</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٤٦</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الأول ·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لماذا شُرعت النية؟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للتمييز بين العبادات والعادات؛ فالاستحمام الذي هو عادة الإنسان للتظفّ لا يحتاج إلى نية، والاغتسال الشرعي الذي يخرج المكلّف من حال الحدث الأكبر إلى الطهارة يُشترط له النية لأنه عبادة غير معقولة المعنى</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والنية شرط في الصلاة وفي جميع العبادات غير معقولة المعنى</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764" b="0" i="0">
                <a:solidFill>
                  <a:srgbClr val="1B211C"/>
                </a:solidFill>
                <a:latin typeface="Sakkal Majalla"/>
                <a:cs typeface="Sakkal Majalla"/>
                <a:ea typeface="Sakkal Majalla"/>
              </a:rPr>
              <a:t>ويُؤمر المصلي إذا أقبل على صلاته أن يستحضر النية في قلبه بأداء الفرض أو النفل لله سبحانه وتعالى، تعبّدًا وامتثالًا لأمره</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الصلاة  ·  أحكام الطهارة والصلاة — عرض تقديمي</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٢</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 الثاني</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الموضوع الثاني</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أركان الصلاة وسننها</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الصلاة من القيام إلى التسليم</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نواقض الوضوء الثلاثة عشر</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الأذان والإقامة</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أركان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أركان الصلاة</a:t>
            </a:r>
          </a:p>
        </p:txBody>
      </p:sp>
      <p:sp>
        <p:nvSpPr>
          <p:cNvPr id="8" name="Rounded Rectangle 7"/>
          <p:cNvSpPr/>
          <p:nvPr/>
        </p:nvSpPr>
        <p:spPr>
          <a:xfrm>
            <a:off x="558000" y="13374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4237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386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386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3590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القيام</a:t>
            </a:r>
          </a:p>
        </p:txBody>
      </p:sp>
      <p:sp>
        <p:nvSpPr>
          <p:cNvPr id="13" name="Rounded Rectangle 12"/>
          <p:cNvSpPr/>
          <p:nvPr/>
        </p:nvSpPr>
        <p:spPr>
          <a:xfrm>
            <a:off x="558000" y="1939499"/>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0258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04074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04074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19611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تكبيرة الإحرام</a:t>
            </a:r>
          </a:p>
        </p:txBody>
      </p:sp>
      <p:sp>
        <p:nvSpPr>
          <p:cNvPr id="18" name="Rounded Rectangle 17"/>
          <p:cNvSpPr/>
          <p:nvPr/>
        </p:nvSpPr>
        <p:spPr>
          <a:xfrm>
            <a:off x="558000" y="2541599"/>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2627999"/>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264284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264284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563199"/>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الفاتحة</a:t>
            </a:r>
          </a:p>
        </p:txBody>
      </p:sp>
      <p:sp>
        <p:nvSpPr>
          <p:cNvPr id="23" name="Rounded Rectangle 22"/>
          <p:cNvSpPr/>
          <p:nvPr/>
        </p:nvSpPr>
        <p:spPr>
          <a:xfrm>
            <a:off x="558000" y="31437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2301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2449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2449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1653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الركوع</a:t>
            </a:r>
          </a:p>
        </p:txBody>
      </p:sp>
      <p:sp>
        <p:nvSpPr>
          <p:cNvPr id="28" name="Rounded Rectangle 27"/>
          <p:cNvSpPr/>
          <p:nvPr/>
        </p:nvSpPr>
        <p:spPr>
          <a:xfrm>
            <a:off x="558000" y="37458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38322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38470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38470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37674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السجود</a:t>
            </a:r>
          </a:p>
        </p:txBody>
      </p:sp>
      <p:sp>
        <p:nvSpPr>
          <p:cNvPr id="33" name="Rounded Rectangle 32"/>
          <p:cNvSpPr/>
          <p:nvPr/>
        </p:nvSpPr>
        <p:spPr>
          <a:xfrm>
            <a:off x="558000" y="43479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44343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44491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44491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43695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القعود</a:t>
            </a:r>
          </a:p>
        </p:txBody>
      </p:sp>
      <p:sp>
        <p:nvSpPr>
          <p:cNvPr id="38" name="Rounded Rectangle 37"/>
          <p:cNvSpPr/>
          <p:nvPr/>
        </p:nvSpPr>
        <p:spPr>
          <a:xfrm>
            <a:off x="558000" y="49500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ectangle 38"/>
          <p:cNvSpPr/>
          <p:nvPr/>
        </p:nvSpPr>
        <p:spPr>
          <a:xfrm>
            <a:off x="11572919" y="50364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Oval 39"/>
          <p:cNvSpPr/>
          <p:nvPr/>
        </p:nvSpPr>
        <p:spPr>
          <a:xfrm>
            <a:off x="11122919" y="50512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1122919" y="50512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a:t>
            </a:r>
          </a:p>
        </p:txBody>
      </p:sp>
      <p:sp>
        <p:nvSpPr>
          <p:cNvPr id="42" name="TextBox 41"/>
          <p:cNvSpPr txBox="1"/>
          <p:nvPr/>
        </p:nvSpPr>
        <p:spPr>
          <a:xfrm>
            <a:off x="756000" y="49716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التشهد الأخير</a:t>
            </a:r>
          </a:p>
        </p:txBody>
      </p:sp>
      <p:sp>
        <p:nvSpPr>
          <p:cNvPr id="43" name="Rounded Rectangle 42"/>
          <p:cNvSpPr/>
          <p:nvPr/>
        </p:nvSpPr>
        <p:spPr>
          <a:xfrm>
            <a:off x="558000" y="5552100"/>
            <a:ext cx="11076119" cy="490499"/>
          </a:xfrm>
          <a:prstGeom prst="roundRect">
            <a:avLst>
              <a:gd name="adj" fmla="val 1321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4" name="Rectangle 43"/>
          <p:cNvSpPr/>
          <p:nvPr/>
        </p:nvSpPr>
        <p:spPr>
          <a:xfrm>
            <a:off x="11572919" y="5638500"/>
            <a:ext cx="61200" cy="3176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Oval 44"/>
          <p:cNvSpPr/>
          <p:nvPr/>
        </p:nvSpPr>
        <p:spPr>
          <a:xfrm>
            <a:off x="11122919" y="565335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11122919" y="565335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٨</a:t>
            </a:r>
          </a:p>
        </p:txBody>
      </p:sp>
      <p:sp>
        <p:nvSpPr>
          <p:cNvPr id="47" name="TextBox 46"/>
          <p:cNvSpPr txBox="1"/>
          <p:nvPr/>
        </p:nvSpPr>
        <p:spPr>
          <a:xfrm>
            <a:off x="756000" y="5573700"/>
            <a:ext cx="10298519" cy="447299"/>
          </a:xfrm>
          <a:prstGeom prst="rect">
            <a:avLst/>
          </a:prstGeom>
          <a:noFill/>
        </p:spPr>
        <p:txBody>
          <a:bodyPr wrap="square" lIns="0" rIns="0" tIns="0" bIns="0" anchor="ctr">
            <a:noAutofit/>
          </a:bodyPr>
          <a:lstStyle/>
          <a:p>
            <a:pPr algn="r" rtl="1">
              <a:lnSpc>
                <a:spcPct val="132000"/>
              </a:lnSpc>
            </a:pPr>
            <a:r>
              <a:rPr sz="1404" b="0" i="0">
                <a:solidFill>
                  <a:srgbClr val="1B211C"/>
                </a:solidFill>
                <a:latin typeface="Sakkal Majalla"/>
                <a:cs typeface="Sakkal Majalla"/>
                <a:ea typeface="Sakkal Majalla"/>
              </a:rPr>
              <a:t>التسليم</a:t>
            </a:r>
          </a:p>
        </p:txBody>
      </p:sp>
      <p:sp>
        <p:nvSpPr>
          <p:cNvPr id="48" name="Rectangle 4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Rounded Rectangle 4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0" name="TextBox 4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٤٨</a:t>
            </a:r>
          </a:p>
        </p:txBody>
      </p:sp>
      <p:sp>
        <p:nvSpPr>
          <p:cNvPr id="51" name="TextBox 5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سنن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سنن الصلاة</a:t>
            </a:r>
          </a:p>
        </p:txBody>
      </p:sp>
      <p:sp>
        <p:nvSpPr>
          <p:cNvPr id="8" name="Rounded Rectangle 7"/>
          <p:cNvSpPr/>
          <p:nvPr/>
        </p:nvSpPr>
        <p:spPr>
          <a:xfrm>
            <a:off x="558000" y="12690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355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482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482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2906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التوجيه</a:t>
            </a:r>
          </a:p>
        </p:txBody>
      </p:sp>
      <p:sp>
        <p:nvSpPr>
          <p:cNvPr id="13" name="Rounded Rectangle 12"/>
          <p:cNvSpPr/>
          <p:nvPr/>
        </p:nvSpPr>
        <p:spPr>
          <a:xfrm>
            <a:off x="558000" y="20946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1810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307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307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1162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الاستعاذة</a:t>
            </a:r>
          </a:p>
        </p:txBody>
      </p:sp>
      <p:sp>
        <p:nvSpPr>
          <p:cNvPr id="18" name="Rounded Rectangle 17"/>
          <p:cNvSpPr/>
          <p:nvPr/>
        </p:nvSpPr>
        <p:spPr>
          <a:xfrm>
            <a:off x="558000" y="29202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0066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31332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31332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29418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قراءة سورة غير الفاتحة</a:t>
            </a:r>
          </a:p>
        </p:txBody>
      </p:sp>
      <p:sp>
        <p:nvSpPr>
          <p:cNvPr id="23" name="Rounded Rectangle 22"/>
          <p:cNvSpPr/>
          <p:nvPr/>
        </p:nvSpPr>
        <p:spPr>
          <a:xfrm>
            <a:off x="558000" y="37458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38322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39588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39588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37674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تكبيرات الانتقال</a:t>
            </a:r>
          </a:p>
        </p:txBody>
      </p:sp>
      <p:sp>
        <p:nvSpPr>
          <p:cNvPr id="28" name="Rounded Rectangle 27"/>
          <p:cNvSpPr/>
          <p:nvPr/>
        </p:nvSpPr>
        <p:spPr>
          <a:xfrm>
            <a:off x="558000" y="4571400"/>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ectangle 28"/>
          <p:cNvSpPr/>
          <p:nvPr/>
        </p:nvSpPr>
        <p:spPr>
          <a:xfrm>
            <a:off x="11572919" y="46578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11122919" y="47844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122919" y="47844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a:t>
            </a:r>
          </a:p>
        </p:txBody>
      </p:sp>
      <p:sp>
        <p:nvSpPr>
          <p:cNvPr id="32" name="TextBox 31"/>
          <p:cNvSpPr txBox="1"/>
          <p:nvPr/>
        </p:nvSpPr>
        <p:spPr>
          <a:xfrm>
            <a:off x="756000" y="45930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التسبيح في الركوع والسجود</a:t>
            </a:r>
          </a:p>
        </p:txBody>
      </p:sp>
      <p:sp>
        <p:nvSpPr>
          <p:cNvPr id="33" name="Rounded Rectangle 32"/>
          <p:cNvSpPr/>
          <p:nvPr/>
        </p:nvSpPr>
        <p:spPr>
          <a:xfrm>
            <a:off x="558000" y="5396999"/>
            <a:ext cx="11076119" cy="713999"/>
          </a:xfrm>
          <a:prstGeom prst="roundRect">
            <a:avLst>
              <a:gd name="adj" fmla="val 907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4" name="Rectangle 33"/>
          <p:cNvSpPr/>
          <p:nvPr/>
        </p:nvSpPr>
        <p:spPr>
          <a:xfrm>
            <a:off x="11572919" y="5483400"/>
            <a:ext cx="61200" cy="54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Oval 34"/>
          <p:cNvSpPr/>
          <p:nvPr/>
        </p:nvSpPr>
        <p:spPr>
          <a:xfrm>
            <a:off x="11122919" y="56100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122919" y="56100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a:t>
            </a:r>
          </a:p>
        </p:txBody>
      </p:sp>
      <p:sp>
        <p:nvSpPr>
          <p:cNvPr id="37" name="TextBox 36"/>
          <p:cNvSpPr txBox="1"/>
          <p:nvPr/>
        </p:nvSpPr>
        <p:spPr>
          <a:xfrm>
            <a:off x="756000" y="5418600"/>
            <a:ext cx="10298519" cy="670800"/>
          </a:xfrm>
          <a:prstGeom prst="rect">
            <a:avLst/>
          </a:prstGeom>
          <a:noFill/>
        </p:spPr>
        <p:txBody>
          <a:bodyPr wrap="square" lIns="0" rIns="0" tIns="0" bIns="0" anchor="ctr">
            <a:noAutofit/>
          </a:bodyPr>
          <a:lstStyle/>
          <a:p>
            <a:pPr algn="r" rtl="1">
              <a:lnSpc>
                <a:spcPct val="132000"/>
              </a:lnSpc>
            </a:pPr>
            <a:r>
              <a:rPr sz="1590" b="0" i="0">
                <a:solidFill>
                  <a:srgbClr val="1B211C"/>
                </a:solidFill>
                <a:latin typeface="Sakkal Majalla"/>
                <a:cs typeface="Sakkal Majalla"/>
                <a:ea typeface="Sakkal Majalla"/>
              </a:rPr>
              <a:t>التشهد الأول</a:t>
            </a:r>
          </a:p>
        </p:txBody>
      </p:sp>
      <p:sp>
        <p:nvSpPr>
          <p:cNvPr id="38" name="Rectangle 3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Rounded Rectangle 3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0" name="TextBox 3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٤٩</a:t>
            </a:r>
          </a:p>
        </p:txBody>
      </p:sp>
      <p:sp>
        <p:nvSpPr>
          <p:cNvPr id="41" name="TextBox 4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الصلاة — من السنة</a:t>
            </a:r>
          </a:p>
        </p:txBody>
      </p:sp>
      <p:sp>
        <p:nvSpPr>
          <p:cNvPr id="8" name="Rounded Rectangle 7"/>
          <p:cNvSpPr/>
          <p:nvPr/>
        </p:nvSpPr>
        <p:spPr>
          <a:xfrm>
            <a:off x="558000" y="1152000"/>
            <a:ext cx="11076119" cy="5129999"/>
          </a:xfrm>
          <a:prstGeom prst="roundRect">
            <a:avLst>
              <a:gd name="adj" fmla="val 1824"/>
            </a:avLst>
          </a:prstGeom>
          <a:solidFill>
            <a:srgbClr val="F4F1E6"/>
          </a:solidFill>
          <a:ln w="1270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ounded Rectangle 8"/>
          <p:cNvSpPr/>
          <p:nvPr/>
        </p:nvSpPr>
        <p:spPr>
          <a:xfrm>
            <a:off x="637200" y="1231200"/>
            <a:ext cx="10917719" cy="4971600"/>
          </a:xfrm>
          <a:prstGeom prst="roundRect">
            <a:avLst>
              <a:gd name="adj" fmla="val 1158"/>
            </a:avLst>
          </a:prstGeom>
          <a:noFill/>
          <a:ln w="7620">
            <a:solidFill>
              <a:srgbClr val="E0C98A"/>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1007999" y="1317600"/>
            <a:ext cx="10176119" cy="4798799"/>
          </a:xfrm>
          <a:prstGeom prst="rect">
            <a:avLst/>
          </a:prstGeom>
          <a:noFill/>
        </p:spPr>
        <p:txBody>
          <a:bodyPr wrap="square" lIns="0" rIns="0" tIns="0" bIns="0" anchor="ctr">
            <a:noAutofit/>
          </a:bodyPr>
          <a:lstStyle/>
          <a:p>
            <a:pPr algn="ctr" rtl="1">
              <a:lnSpc>
                <a:spcPct val="144000"/>
              </a:lnSpc>
            </a:pPr>
            <a:r>
              <a:rPr sz="1350" b="0" i="0">
                <a:solidFill>
                  <a:srgbClr val="12301F"/>
                </a:solidFill>
                <a:latin typeface="Sakkal Majalla"/>
                <a:cs typeface="Sakkal Majalla"/>
                <a:ea typeface="Sakkal Majalla"/>
              </a:rPr>
              <a:t>عن أبي هريرة أن رسول الله صلى الله عليه وسلم دخل المسجد فدخل رجل فصلّى، فسلّم على النبي صلى الله عليه وسلم فردّ وقال: «ارجِعْ فصلِّ فإنك لم تُصلِّ»، فرجع يُصلّي كما صلّى، ثم جاء فسلّم على النبي صلى الله عليه وسلم فقال: «ارجع فصلِّ فإنك لم تُصلِّ» ثلاثًا، فقال: والذي بعثك بالحق ما أُحسن غيرَه فعلِّمني. فقال: «إذا قمتَ إلى الصلاة فكبِّر، ثم اقرأْ ما تيسّر معك من القرآن، ثم اركعْ حتى تطمئنّ راكعًا، ثم ارفعْ حتى تعدل قائمًا، ثم اسجدْ حتى تطمئنّ ساجدًا، ثم ارفعْ حتى تطمئنّ جالسًا، وافعلْ ذلك في صلاتك كلها»</a:t>
            </a:r>
          </a:p>
        </p:txBody>
      </p:sp>
      <p:sp>
        <p:nvSpPr>
          <p:cNvPr id="11" name="Rectangle 10"/>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ounded Rectangle 11"/>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٥٠</a:t>
            </a:r>
          </a:p>
        </p:txBody>
      </p:sp>
      <p:sp>
        <p:nvSpPr>
          <p:cNvPr id="14" name="TextBox 13"/>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القيام</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القيام إلى الصلاة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أركانها، وهو أول ركن من الصلاة؛ فإذا أقبل المصلّي على صلاته انتصب قائمًا معتدلًا بين يدي ربّه، بلا اتّكاء ولا صفْنٍ ولا صَفْد، مسدلًا يديه على طبيعتهما، وموجّهًا بصره إلى موضع سجوده، ومسوّيًا رأسه مع استقامة ظهره بلا تذبّح ولا تقمّح</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شواهده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«وقوموا لله قانتين» — «وإذا قمتم إلى الصلاة فاغسلوا وجوهكم وأيديكم»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٥١</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مصطلحات القيام</a:t>
            </a:r>
          </a:p>
        </p:txBody>
      </p:sp>
      <p:sp>
        <p:nvSpPr>
          <p:cNvPr id="8" name="Rounded Rectangle 7"/>
          <p:cNvSpPr/>
          <p:nvPr/>
        </p:nvSpPr>
        <p:spPr>
          <a:xfrm>
            <a:off x="900009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919809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الصفْن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919809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هو وقفة الفَرَس، وهو الوقوف على أطراف أحد القدمين ورفع الأخرى استعدادًا للقفز</a:t>
            </a:r>
          </a:p>
        </p:txBody>
      </p:sp>
      <p:sp>
        <p:nvSpPr>
          <p:cNvPr id="13" name="Rounded Rectangle 12"/>
          <p:cNvSpPr/>
          <p:nvPr/>
        </p:nvSpPr>
        <p:spPr>
          <a:xfrm>
            <a:off x="6186059"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875708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38406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الصفْد</a:t>
            </a:r>
          </a:p>
        </p:txBody>
      </p:sp>
      <p:sp>
        <p:nvSpPr>
          <p:cNvPr id="16" name="Rectangle 15"/>
          <p:cNvSpPr/>
          <p:nvPr/>
        </p:nvSpPr>
        <p:spPr>
          <a:xfrm>
            <a:off x="806408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638406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التصاق القدمين، وهو أشبه بوضعهما حال تقييدهما بالسلاسل</a:t>
            </a:r>
          </a:p>
        </p:txBody>
      </p:sp>
      <p:sp>
        <p:nvSpPr>
          <p:cNvPr id="18" name="Rounded Rectangle 17"/>
          <p:cNvSpPr/>
          <p:nvPr/>
        </p:nvSpPr>
        <p:spPr>
          <a:xfrm>
            <a:off x="337203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357003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التذبّح</a:t>
            </a:r>
          </a:p>
        </p:txBody>
      </p:sp>
      <p:sp>
        <p:nvSpPr>
          <p:cNvPr id="21" name="Rectangle 20"/>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357003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إلصاق الذقن بالصدر</a:t>
            </a:r>
          </a:p>
        </p:txBody>
      </p:sp>
      <p:sp>
        <p:nvSpPr>
          <p:cNvPr id="23" name="Rounded Rectangle 22"/>
          <p:cNvSpPr/>
          <p:nvPr/>
        </p:nvSpPr>
        <p:spPr>
          <a:xfrm>
            <a:off x="558000" y="1098000"/>
            <a:ext cx="2634029" cy="5183999"/>
          </a:xfrm>
          <a:prstGeom prst="roundRect">
            <a:avLst>
              <a:gd name="adj" fmla="val 2733"/>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312902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1184400"/>
            <a:ext cx="223802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التقمّح</a:t>
            </a:r>
          </a:p>
        </p:txBody>
      </p:sp>
      <p:sp>
        <p:nvSpPr>
          <p:cNvPr id="26" name="Rectangle 25"/>
          <p:cNvSpPr/>
          <p:nvPr/>
        </p:nvSpPr>
        <p:spPr>
          <a:xfrm>
            <a:off x="243602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1620432"/>
            <a:ext cx="223802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رفع الرأس إلى الأعلى</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٥٢</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التوجيه</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يسبق تكبيرة الإحرام، وهو أن يتلفّظ بصوت خافت قدر ما يصل إلى أذنيه، بقوله: «سبحانك اللهم وبحمدك، تبارك اسمك، وتعالى جدّك، ولا إله غيرك، إني وجّهتُ وجهي للذي فطر السماوات والأرض حنيفًا وما أنا من المشركين». ثم يجدّد النية في قلبه ويستحضرها قبل إحرامه بالصلاة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 التوجيه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قيل: فرض.   وقيل: سنة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٣) تكبيرة الإحرام</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ما هي</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هي افتتاح الصلاة وتحريمها، وهي قول: «الله أكبر»</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أثرها</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إذا أتى بها العبد لزمه أن يُسكن جوارحه وقلبه ويخشع فيما توجّه به نحو ربه، ولا يصح من الأفعال بعدها إلا ما كان مشروعًا فيها؛ وأما الخارج عنها مما لا علاقة له بالصلاة فمفسد لها إن تعمّده المكلّف</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حكمها</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 الصلاة</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٥٤</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الاستعاذة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صفتها</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بعد تكبيرة الإحرام يسكت سكتة خفيفة ثم يستعيذ بالله من الشيطان بقوله: «أعوذ بالله من الشيطان الرجيم»</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حكمها</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50" b="0" i="0">
                <a:solidFill>
                  <a:srgbClr val="1B211C"/>
                </a:solidFill>
                <a:latin typeface="Sakkal Majalla"/>
                <a:cs typeface="Sakkal Majalla"/>
                <a:ea typeface="Sakkal Majalla"/>
              </a:rPr>
              <a:t>مختلف فيه بين أهل العلم: فقيل فرض، وقيل سنة واجبة، وقيل سنة مندوب إليها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٥) القراءة — قسمان</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قراءة واجبة (ركن)</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وهي قراءة سورة الفاتحة، ولا تصح الصلاة إلا بها، وإن نسيها المكلّف أُمر بإعادة الصلاة ولا يسقط التكليف بنسيانها إن تذكّر</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قراءة سورة غير الفاتحة</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في غير صلاة الظهر والعصر والركعة الثالثة من المغرب والركعتين الأخيرتين من العشاء؛ فهذه الركعات لا يُقرأ فيها إلا الفاتحة. وهي من سنن الصلاة، لا يجوز للمكلّف أن يتركها متعمدًا، ومن تركها ناسيًا جبرها بسجود السهو</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الركوع</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صفته</a:t>
            </a:r>
          </a:p>
        </p:txBody>
      </p:sp>
      <p:sp>
        <p:nvSpPr>
          <p:cNvPr id="11" name="Rectangle 10"/>
          <p:cNvSpPr/>
          <p:nvPr/>
        </p:nvSpPr>
        <p:spPr>
          <a:xfrm>
            <a:off x="10878120"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بعد قراءة الفاتحة والسورة يسكت سكتة خفيفة ثم يهوي إلى الركوع بتكبيرة فيقول: «الله أكبر»، ويضع كفّيه على ركبتيه، ويعتدل في ركوعه اعتدالًا مستويًا، ويسوّي بين ظهره ورأسه فلا يرفع رأسه عن ظهره ولا ظهره عن رأسه، ويضع بصره ما بين قدميه</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تسبيحه</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«سبحان ربي العظيم» ثلاثًا، وله أن يزيد على ثلاث تسبيحات ويوتر في العدد. ثم يرفع رأسه من ركوعه ويقول: «سمع الله لمن حمده»، فإذا اعتدل قائمًا قال: «ربنا ولك الحمد». وإن كان مأمومًا اقتصر بقوله «ربنا ولك الحمد» عقب قول الإمام «سمع الله لمن حمده»</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ركن من أركان الصلاة</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٥٧</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٧) السجود</a:t>
            </a:r>
          </a:p>
        </p:txBody>
      </p:sp>
      <p:sp>
        <p:nvSpPr>
          <p:cNvPr id="8" name="Rounded Rectangle 7"/>
          <p:cNvSpPr/>
          <p:nvPr/>
        </p:nvSpPr>
        <p:spPr>
          <a:xfrm>
            <a:off x="6186059"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الانتقال إليه</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بعد أن يرتفع من ركوعه إلى القيام ويستكنّ قليلًا يهوي إلى السجود بتكبيرة فيقول «الله أكبر»، ويبدأ التكبيرة من لحظة حركته ويختمها قبل استقراره ساجدًا، ويُسرع في حركته ولا يمطّ التكبيرة مطًّا مُخلًّا</a:t>
            </a:r>
          </a:p>
        </p:txBody>
      </p:sp>
      <p:sp>
        <p:nvSpPr>
          <p:cNvPr id="13" name="Rounded Rectangle 12"/>
          <p:cNvSpPr/>
          <p:nvPr/>
        </p:nvSpPr>
        <p:spPr>
          <a:xfrm>
            <a:off x="558000" y="1098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هيئته</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إذا هوى قدّم ركبتيه ثم يديه ثم أنفه وجبهته، ويمكّن أنفه وجبهته من الأرض، وليعتمد في حمل جسده على يديه لا على الجبهة، ويضع كفّيه حذو منكبيه مجافيًا بين عضديه وجنبيه، وينصب قدميه على أطراف أصابعه</a:t>
            </a:r>
          </a:p>
        </p:txBody>
      </p:sp>
      <p:sp>
        <p:nvSpPr>
          <p:cNvPr id="18" name="Rounded Rectangle 17"/>
          <p:cNvSpPr/>
          <p:nvPr/>
        </p:nvSpPr>
        <p:spPr>
          <a:xfrm>
            <a:off x="6186059"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111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638406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تسبيحه وما بعده</a:t>
            </a:r>
          </a:p>
        </p:txBody>
      </p:sp>
      <p:sp>
        <p:nvSpPr>
          <p:cNvPr id="21" name="Rectangle 20"/>
          <p:cNvSpPr/>
          <p:nvPr/>
        </p:nvSpPr>
        <p:spPr>
          <a:xfrm>
            <a:off x="1087811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384060" y="4302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«سبحان ربي الأعلى» ثلاثًا وله أن يزيد ويوتر. ثم يرفع رأسه بقوله «الله أكبر» ويجلس جلسة يقرّ فيها كل مفصل من جسده، ثم يسجد الثانية ويقول «الله أكبر» ويفعل ما فعل في الأولى، ثم يقوم للركعة الثانية بتكبيرة يقطعها قبل استوائه قائمًا</a:t>
            </a:r>
          </a:p>
        </p:txBody>
      </p:sp>
      <p:sp>
        <p:nvSpPr>
          <p:cNvPr id="23" name="Rounded Rectangle 22"/>
          <p:cNvSpPr/>
          <p:nvPr/>
        </p:nvSpPr>
        <p:spPr>
          <a:xfrm>
            <a:off x="558000" y="3780000"/>
            <a:ext cx="5448059" cy="2501999"/>
          </a:xfrm>
          <a:prstGeom prst="roundRect">
            <a:avLst>
              <a:gd name="adj" fmla="val 287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5943059" y="3902400"/>
            <a:ext cx="62999" cy="2257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756000" y="3866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حكمه</a:t>
            </a:r>
          </a:p>
        </p:txBody>
      </p:sp>
      <p:sp>
        <p:nvSpPr>
          <p:cNvPr id="26" name="Rectangle 25"/>
          <p:cNvSpPr/>
          <p:nvPr/>
        </p:nvSpPr>
        <p:spPr>
          <a:xfrm>
            <a:off x="5250059" y="4201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756000" y="4302432"/>
            <a:ext cx="5052059" cy="1871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ركن من أركان الصلاة</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٥٨</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٨) التحيّات</a:t>
            </a:r>
          </a:p>
        </p:txBody>
      </p:sp>
      <p:sp>
        <p:nvSpPr>
          <p:cNvPr id="8" name="Rounded Rectangle 7"/>
          <p:cNvSpPr/>
          <p:nvPr/>
        </p:nvSpPr>
        <p:spPr>
          <a:xfrm>
            <a:off x="6207659"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405659"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التشهد الأول</a:t>
            </a:r>
          </a:p>
        </p:txBody>
      </p:sp>
      <p:sp>
        <p:nvSpPr>
          <p:cNvPr id="11" name="Rectangle 10"/>
          <p:cNvSpPr/>
          <p:nvPr/>
        </p:nvSpPr>
        <p:spPr>
          <a:xfrm>
            <a:off x="1089611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42366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يجلس إليه من سجوده في الركعة الثانية، ويعقد فيها قعودًا مستويًا، ناصبًا رجله اليمنى على أصابعها وفارشًا اليسرى قاعدًا عليها، ويضع يديه على فخذيه موصلًا أنامله إلى أطراف ركبتيه، ويقول: «التحيّات لله والصلوات والطيّبات، السلام عليك أيها النبي ورحمة الله وبركاته، السلام علينا وعلى عباد الله الصالحين، أشهد أن لا إله إلا الله وأشهد أن محمدًا عبده ورسوله»، ثم يقوم للركعة الثالثة</a:t>
            </a:r>
          </a:p>
        </p:txBody>
      </p:sp>
      <p:sp>
        <p:nvSpPr>
          <p:cNvPr id="13" name="Rounded Rectangle 12"/>
          <p:cNvSpPr/>
          <p:nvPr/>
        </p:nvSpPr>
        <p:spPr>
          <a:xfrm>
            <a:off x="558000" y="1098000"/>
            <a:ext cx="5426459" cy="5183999"/>
          </a:xfrm>
          <a:prstGeom prst="roundRect">
            <a:avLst>
              <a:gd name="adj" fmla="val 1527"/>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214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304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التشهد الأخير</a:t>
            </a:r>
          </a:p>
        </p:txBody>
      </p:sp>
      <p:sp>
        <p:nvSpPr>
          <p:cNvPr id="16" name="Rectangle 15"/>
          <p:cNvSpPr/>
          <p:nvPr/>
        </p:nvSpPr>
        <p:spPr>
          <a:xfrm>
            <a:off x="5246459" y="1530432"/>
            <a:ext cx="540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74000" y="1865232"/>
            <a:ext cx="4994459" cy="4330367"/>
          </a:xfrm>
          <a:prstGeom prst="rect">
            <a:avLst/>
          </a:prstGeom>
          <a:noFill/>
        </p:spPr>
        <p:txBody>
          <a:bodyPr wrap="square" lIns="0" rIns="0" tIns="0" bIns="0" anchor="ctr">
            <a:noAutofit/>
          </a:bodyPr>
          <a:lstStyle/>
          <a:p>
            <a:pPr algn="r" rtl="1">
              <a:lnSpc>
                <a:spcPct val="136000"/>
              </a:lnSpc>
            </a:pPr>
            <a:r>
              <a:rPr sz="1250" b="0" i="0">
                <a:solidFill>
                  <a:srgbClr val="1B211C"/>
                </a:solidFill>
                <a:latin typeface="Sakkal Majalla"/>
                <a:cs typeface="Sakkal Majalla"/>
                <a:ea typeface="Sakkal Majalla"/>
              </a:rPr>
              <a:t>إذا وصل إلى السجدة الأخيرة رفع رأسه إلى جلسة التشهد ويصنع ما صنع في الأول من هيئة جسده، ويقول مثل ما قال، ثم: «اللهم صلِّ على نبينا محمد وعلى آل محمد كما صليت على إبراهيم...»، ثم يستعيذ من عذاب القبر وجهنم وفتنة المسيح الدجال وفتنة المحيا والممات، ويدعو بما شاء</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٥٩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٩) القعود  ·  ١٠) التسليم</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القعود</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القعود ما بين السجدتين، والقعود للتشهد الأخير ركن من أركان الصلاة، والقعود للتشهد الأول من سنن الصلاة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التسليم</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إذا انتهى من التشهد الأخير تحلّل من صلاته وخرج منها بالتفاتة رأسه إلى اليمين ثم إلى الشمال قائلًا: «السلام عليكم ورحمة الله»، فإذا سلّم انتهت صلاته. وفي الحديث: «تحريمها التكبير، وتحليلها التسليم»</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٦٠</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صفة الصلاة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تنبيهات في الصلاة</a:t>
            </a:r>
          </a:p>
        </p:txBody>
      </p:sp>
      <p:sp>
        <p:nvSpPr>
          <p:cNvPr id="8" name="Rounded Rectangle 7"/>
          <p:cNvSpPr/>
          <p:nvPr/>
        </p:nvSpPr>
        <p:spPr>
          <a:xfrm>
            <a:off x="558000" y="2012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2098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2390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2390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20339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الإمام: يصنع كما يصنع في صلاته منفردًا إلا من قراءة السرّ، إلا أنه يجهر بتكبيرة الإحرام والبسملة وقراءة الفاتحة والسورة وتكبيرات الانتقال والتسليم؛ أما سائر أفعال الصلاة فيسرّ بها</a:t>
            </a:r>
          </a:p>
        </p:txBody>
      </p:sp>
      <p:sp>
        <p:nvSpPr>
          <p:cNvPr id="13" name="Rounded Rectangle 12"/>
          <p:cNvSpPr/>
          <p:nvPr/>
        </p:nvSpPr>
        <p:spPr>
          <a:xfrm>
            <a:off x="558000" y="31679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32543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35459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35459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31895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المأموم: لا يصحّ له أن يتقدّم إمامه في شيء من أفعال الصلاة، بل عليه أن يتأخّر عن إمامه قليلًا ويتبعه؛ لقول النبي صلى الله عليه وسلم: «إنما جُعل الإمامُ ليُؤتمَّ به، فإذا كبّر فكبّروا، وإذا ركع فاركعوا، وإذا رفع فارفعوا، وإذا سجد فاسجدوا، وإذا قرأ فأنصتوا»</a:t>
            </a:r>
          </a:p>
        </p:txBody>
      </p:sp>
      <p:sp>
        <p:nvSpPr>
          <p:cNvPr id="18" name="Rounded Rectangle 17"/>
          <p:cNvSpPr/>
          <p:nvPr/>
        </p:nvSpPr>
        <p:spPr>
          <a:xfrm>
            <a:off x="558000" y="43236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44100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701600"/>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701600"/>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43452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يُسنّ للمقبل على الصلاة أن يستاك ويطهّر فمه؛ لحديث: «لولا أن أشقّ على أمتي لأمرتهم بالسواك عند كل صلاة وعند كل وضوء»</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٦١</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الموضوع الثاني  ·  أحكام الطهارة والصلاة — عرض تقديمي</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نواقض الوضوء</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أولًا: الخارج من السبيلين · القيء والقلس · الرعاف · الدم المسفوح</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ثانيًا: ملامسة النجاسة · العورة · النساء الأجنبيات · النظر إلى العورات</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ثالثًا: الشرك · المعاصي · زوال العقل · النوم · الميتة البرية الدموية</a:t>
            </a:r>
          </a:p>
        </p:txBody>
      </p:sp>
      <p:sp>
        <p:nvSpPr>
          <p:cNvPr id="19" name="Rectangle 18"/>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نواقض الوضوء — نظرة عامة</a:t>
            </a:r>
          </a:p>
        </p:txBody>
      </p:sp>
      <p:sp>
        <p:nvSpPr>
          <p:cNvPr id="8" name="Rounded Rectangle 7"/>
          <p:cNvSpPr/>
          <p:nvPr/>
        </p:nvSpPr>
        <p:spPr>
          <a:xfrm>
            <a:off x="6186059" y="1098000"/>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Oval 8"/>
          <p:cNvSpPr/>
          <p:nvPr/>
        </p:nvSpPr>
        <p:spPr>
          <a:xfrm>
            <a:off x="11302919" y="1368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48059" y="1112400"/>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١) كل ما خرج من السبيلين: القُبل والدُّبر</a:t>
            </a:r>
          </a:p>
        </p:txBody>
      </p:sp>
      <p:sp>
        <p:nvSpPr>
          <p:cNvPr id="11" name="Rounded Rectangle 10"/>
          <p:cNvSpPr/>
          <p:nvPr/>
        </p:nvSpPr>
        <p:spPr>
          <a:xfrm>
            <a:off x="6186059" y="1853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Oval 11"/>
          <p:cNvSpPr/>
          <p:nvPr/>
        </p:nvSpPr>
        <p:spPr>
          <a:xfrm>
            <a:off x="11302919" y="212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48059" y="1868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٢) القيء والقلس</a:t>
            </a:r>
          </a:p>
        </p:txBody>
      </p:sp>
      <p:sp>
        <p:nvSpPr>
          <p:cNvPr id="14" name="Rounded Rectangle 13"/>
          <p:cNvSpPr/>
          <p:nvPr/>
        </p:nvSpPr>
        <p:spPr>
          <a:xfrm>
            <a:off x="6186059" y="2609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302919" y="2879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48059" y="2624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٣) الرعاف</a:t>
            </a:r>
          </a:p>
        </p:txBody>
      </p:sp>
      <p:sp>
        <p:nvSpPr>
          <p:cNvPr id="17" name="Rounded Rectangle 16"/>
          <p:cNvSpPr/>
          <p:nvPr/>
        </p:nvSpPr>
        <p:spPr>
          <a:xfrm>
            <a:off x="6186059" y="3365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Oval 17"/>
          <p:cNvSpPr/>
          <p:nvPr/>
        </p:nvSpPr>
        <p:spPr>
          <a:xfrm>
            <a:off x="11302919" y="3635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48059" y="3380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٤) الدم الخارج من الجسد إذا كان مسفوحًا</a:t>
            </a:r>
          </a:p>
        </p:txBody>
      </p:sp>
      <p:sp>
        <p:nvSpPr>
          <p:cNvPr id="20" name="Rounded Rectangle 19"/>
          <p:cNvSpPr/>
          <p:nvPr/>
        </p:nvSpPr>
        <p:spPr>
          <a:xfrm>
            <a:off x="6186059" y="4121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Oval 20"/>
          <p:cNvSpPr/>
          <p:nvPr/>
        </p:nvSpPr>
        <p:spPr>
          <a:xfrm>
            <a:off x="11302919" y="4392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48059" y="4136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٥) ملامسة النجاسة</a:t>
            </a:r>
          </a:p>
        </p:txBody>
      </p:sp>
      <p:sp>
        <p:nvSpPr>
          <p:cNvPr id="23" name="Rounded Rectangle 22"/>
          <p:cNvSpPr/>
          <p:nvPr/>
        </p:nvSpPr>
        <p:spPr>
          <a:xfrm>
            <a:off x="6186059" y="4877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Oval 23"/>
          <p:cNvSpPr/>
          <p:nvPr/>
        </p:nvSpPr>
        <p:spPr>
          <a:xfrm>
            <a:off x="11302919" y="5147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48059" y="4892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٦) ملامسة العورة</a:t>
            </a:r>
          </a:p>
        </p:txBody>
      </p:sp>
      <p:sp>
        <p:nvSpPr>
          <p:cNvPr id="26" name="Rounded Rectangle 25"/>
          <p:cNvSpPr/>
          <p:nvPr/>
        </p:nvSpPr>
        <p:spPr>
          <a:xfrm>
            <a:off x="6186059" y="5633999"/>
            <a:ext cx="5448059" cy="647999"/>
          </a:xfrm>
          <a:prstGeom prst="roundRect">
            <a:avLst>
              <a:gd name="adj" fmla="val 88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Oval 26"/>
          <p:cNvSpPr/>
          <p:nvPr/>
        </p:nvSpPr>
        <p:spPr>
          <a:xfrm>
            <a:off x="11302919" y="5903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48059" y="5648399"/>
            <a:ext cx="4980059" cy="619199"/>
          </a:xfrm>
          <a:prstGeom prst="rect">
            <a:avLst/>
          </a:prstGeom>
          <a:noFill/>
        </p:spPr>
        <p:txBody>
          <a:bodyPr wrap="square" lIns="0" rIns="0" tIns="0" bIns="0" anchor="ctr">
            <a:noAutofit/>
          </a:bodyPr>
          <a:lstStyle/>
          <a:p>
            <a:pPr algn="r" rtl="1">
              <a:lnSpc>
                <a:spcPct val="126000"/>
              </a:lnSpc>
            </a:pPr>
            <a:r>
              <a:rPr sz="1330" b="0" i="0">
                <a:solidFill>
                  <a:srgbClr val="1B211C"/>
                </a:solidFill>
                <a:latin typeface="Sakkal Majalla"/>
                <a:cs typeface="Sakkal Majalla"/>
                <a:ea typeface="Sakkal Majalla"/>
              </a:rPr>
              <a:t>٧) ملامسة جسد النساء الأجنبيات</a:t>
            </a:r>
          </a:p>
        </p:txBody>
      </p:sp>
      <p:sp>
        <p:nvSpPr>
          <p:cNvPr id="29" name="Rounded Rectangle 28"/>
          <p:cNvSpPr/>
          <p:nvPr/>
        </p:nvSpPr>
        <p:spPr>
          <a:xfrm>
            <a:off x="558000" y="1098000"/>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Oval 29"/>
          <p:cNvSpPr/>
          <p:nvPr/>
        </p:nvSpPr>
        <p:spPr>
          <a:xfrm>
            <a:off x="5674860" y="1431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0000" y="1112400"/>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٨) النظر إلى العورات</a:t>
            </a:r>
          </a:p>
        </p:txBody>
      </p:sp>
      <p:sp>
        <p:nvSpPr>
          <p:cNvPr id="32" name="Rounded Rectangle 31"/>
          <p:cNvSpPr/>
          <p:nvPr/>
        </p:nvSpPr>
        <p:spPr>
          <a:xfrm>
            <a:off x="558000" y="1980000"/>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Oval 32"/>
          <p:cNvSpPr/>
          <p:nvPr/>
        </p:nvSpPr>
        <p:spPr>
          <a:xfrm>
            <a:off x="5674860" y="2313000"/>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20000" y="1994400"/>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٩) الشرك</a:t>
            </a:r>
          </a:p>
        </p:txBody>
      </p:sp>
      <p:sp>
        <p:nvSpPr>
          <p:cNvPr id="35" name="Rounded Rectangle 34"/>
          <p:cNvSpPr/>
          <p:nvPr/>
        </p:nvSpPr>
        <p:spPr>
          <a:xfrm>
            <a:off x="558000" y="2861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Oval 35"/>
          <p:cNvSpPr/>
          <p:nvPr/>
        </p:nvSpPr>
        <p:spPr>
          <a:xfrm>
            <a:off x="5674860" y="3194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20000" y="2876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١٠) المعاصي</a:t>
            </a:r>
          </a:p>
        </p:txBody>
      </p:sp>
      <p:sp>
        <p:nvSpPr>
          <p:cNvPr id="38" name="Rounded Rectangle 37"/>
          <p:cNvSpPr/>
          <p:nvPr/>
        </p:nvSpPr>
        <p:spPr>
          <a:xfrm>
            <a:off x="558000" y="3743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Oval 38"/>
          <p:cNvSpPr/>
          <p:nvPr/>
        </p:nvSpPr>
        <p:spPr>
          <a:xfrm>
            <a:off x="5674860" y="4076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20000" y="3758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١١) زوال العقل</a:t>
            </a:r>
          </a:p>
        </p:txBody>
      </p:sp>
      <p:sp>
        <p:nvSpPr>
          <p:cNvPr id="41" name="Rounded Rectangle 40"/>
          <p:cNvSpPr/>
          <p:nvPr/>
        </p:nvSpPr>
        <p:spPr>
          <a:xfrm>
            <a:off x="558000" y="4625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2" name="Oval 41"/>
          <p:cNvSpPr/>
          <p:nvPr/>
        </p:nvSpPr>
        <p:spPr>
          <a:xfrm>
            <a:off x="5674860" y="4958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20000" y="4640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١٢) النوم إذا كان مضطجعًا</a:t>
            </a:r>
          </a:p>
        </p:txBody>
      </p:sp>
      <p:sp>
        <p:nvSpPr>
          <p:cNvPr id="44" name="Rounded Rectangle 43"/>
          <p:cNvSpPr/>
          <p:nvPr/>
        </p:nvSpPr>
        <p:spPr>
          <a:xfrm>
            <a:off x="558000" y="5507999"/>
            <a:ext cx="5448059" cy="774000"/>
          </a:xfrm>
          <a:prstGeom prst="roundRect">
            <a:avLst>
              <a:gd name="adj" fmla="val 7441"/>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Oval 44"/>
          <p:cNvSpPr/>
          <p:nvPr/>
        </p:nvSpPr>
        <p:spPr>
          <a:xfrm>
            <a:off x="5674860" y="5840999"/>
            <a:ext cx="108000" cy="108000"/>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20000" y="5522399"/>
            <a:ext cx="4980059" cy="745200"/>
          </a:xfrm>
          <a:prstGeom prst="rect">
            <a:avLst/>
          </a:prstGeom>
          <a:noFill/>
        </p:spPr>
        <p:txBody>
          <a:bodyPr wrap="square" lIns="0" rIns="0" tIns="0" bIns="0" anchor="ctr">
            <a:noAutofit/>
          </a:bodyPr>
          <a:lstStyle/>
          <a:p>
            <a:pPr algn="r" rtl="1">
              <a:lnSpc>
                <a:spcPct val="126000"/>
              </a:lnSpc>
            </a:pPr>
            <a:r>
              <a:rPr sz="1421" b="0" i="0">
                <a:solidFill>
                  <a:srgbClr val="1B211C"/>
                </a:solidFill>
                <a:latin typeface="Sakkal Majalla"/>
                <a:cs typeface="Sakkal Majalla"/>
                <a:ea typeface="Sakkal Majalla"/>
              </a:rPr>
              <a:t>١٣) الميتة البرية الدموية</a:t>
            </a:r>
          </a:p>
        </p:txBody>
      </p:sp>
      <p:sp>
        <p:nvSpPr>
          <p:cNvPr id="47" name="Rectangle 46"/>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8" name="Rounded Rectangle 47"/>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٦٢</a:t>
            </a:r>
          </a:p>
        </p:txBody>
      </p:sp>
      <p:sp>
        <p:nvSpPr>
          <p:cNvPr id="50" name="TextBox 49"/>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 كل ما خرج من السبيلين</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الذي ينقض</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كل شيء يخرج من القُبُل أو الدُّبُر: كالبول، والغائط، والمنيّ، والمذيّ، والوديّ، ودم الحيض، ودم النفاس، ودم الاستحاضة، والريح وغيرها</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تنبيه: اليقين لا يزول بالشك</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إذا أحسّ المتوضّئ بحركة في دبره وشكّ في خروج ريح فلا ينتقض وضوءه إلا أن يتيقّن؛ فوضوءه متيقّن منه وانتقاضه مشكوك فيه. وإذا كان في الصلاة فأحسّ بذلك فلا ينصرف من صلاته إلا أن يسمع صوتًا أو يشمّ ريحًا؛ لحديث: «إذا شكّ أحدكم في صلاته فلا ينصرف حتى يسمع صوتًا أو يشمّ ريحًا»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٦٣</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٢) القيء والقلس  ·  ٣) الرعاف</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القيء والقلس</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القيء: ما تدفعه الطبيعة من الطعام أو الشراب حتى يجاوز الحلق ويصل الفم فيمتلئ به ويخرج. والقلس: ما تدفعه الطبيعة حتى يجاوز الحلق ويصل الفم ويكون قليلًا ولا يمتلئ به. وهما ناقضان للوضوء ولا ينقضان الصلاة. تنبيه: من خرج من فمه بزاق مختلط بالدم نظر فيه؛ فإن غلبت عليه حمرة الدم انتقض وضوءه وإلا فلا. والنخامة الخارجة من الفم — نازلة من الرأس أو طالعة من الصدر — لا تنقض الوضوء</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الرعاف</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هو الدم الخارج من أصل الأنف متصلًا. والرعاف ينقض الوضوء ولا ينقض الصلاة؛ لحديث: «القيء والرعاف لا ينقضان الصلاة، فإذا انفلت المصلّي بهما توضأ وبنى على صلاته». تنبيه: إن خرج مخاط من الأنف مختلطًا بدم نُظر فيه؛ فإن غلبت حمرة الدم انتقض وضوءه وإلا فلا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٦٤</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٤) الدم المسفوح  ·  ٥) ملامسة النجاسة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٤) الدم المسفوح</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يُقصد به الدم الخارج من الجسد إذا كان سائلًا أو قاطرًا، سواء خرج بفعل بشري أم غيره. وهو ناقض للوضوء إن سال من موضعه وخرج عن جرحه؛ أما إن بقي في الجرح ولم يخرج ولم يَسِلْ ففي نقضه خلاف: فقيل هو ناقض، وقيل ليس بناقض</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٥) ملامسة النجاسة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ملامسة النجاسة — أيّ نجاسة — ناقضة للوضوء، لكن بشرط أن يكون جسد الملامس رطبًا أو النجاسة رطبة أو كلاهما رطب. أما إن كانت النجاسة يابسة والجسد الملامس يابسًا فلا ينتقض الوضوء إن تلامسا</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٦٥</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٦) ملامسة العورة  ·  ٧) ملامسة النساء الأجنبيات</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٦) ملامسة العورة</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ملامسة المتوضّئ لعورته أو عورة زوجته أو عورة أي أحد من الناس ناقض للوضوء، لكن تختلف حدود العورة. أما عورة المتوضّئ الناقضة لوضوئه إن لامسها فهي القُبل والدُّبر وما حولهما، وكذلك عورة زوجته. وأما الرجال الآخرون فحدود عورتهم من السرة إلى الركبة. والمسّ الناقض هو مسّ العورة بباطن الكفّ، وأما باقي الأعضاء فلا تنقض الوضوء كمسّها بالقدم أو الساعد</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٧) ملامسة النساء الأجنبيات</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النساء الأجنبيات كلهنّ عورة، ولو صافح رجل متوضّئ امرأة أجنبية فقد انتقض وضوءه. والأجنبيات هي النساء التي يجوز للرجل أن يتزوجها؛ أما التي يحرم عليه أن يتزوجها فليست بأجنبية؛ كالأم والأخت الشقيقة والخالة والعمة والابنة وزوجة الأب والأخت من الرضاع. وملامستهنّ ومصافحتهنّ بالنسبة للرجل معصية كبيرة تستوجب التوبة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٦٦</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٨) النظر إلى العورات  ·  ٩) الشرك</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٨) النظر إلى العورات</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النظر إلى عورة الآخرين معصية ناقضة للوضوء؛ لحديث: «ملعونٌ من نظر إلى فرج أخيه — أو قال: إلى عورة أخيه — وملعونٌ من أبدى عورته للناس»</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٩) الشرك</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50" b="0" i="0">
                <a:solidFill>
                  <a:srgbClr val="1B211C"/>
                </a:solidFill>
                <a:latin typeface="Sakkal Majalla"/>
                <a:cs typeface="Sakkal Majalla"/>
                <a:ea typeface="Sakkal Majalla"/>
              </a:rPr>
              <a:t>هو الخروج من التوحيد إلى الكفر بقول أو عمل أو اعتقاد. والشرك معصية كبيرة مخرجة من ملّة الإسلام وناقضة للوضوء؛ فلو توضأ شخص وهو مسلم ثم أشرك وخرج من الملّة فإن وضوءه منتقض، وبفعله هذا ارتكب أكبر الكبائر ودخل في وعيد الله تعالى — والعياذ به سبحانه. فإذا تاب من شركه وعاد في الإسلام أعاد وضوءه</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٦٧</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١٠) المعاصي  ·  ١١) زوال العقل</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١٠) المعاصي</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المعصية: مخالفة حكم الله سبحانه وتعالى بفعل شيء من المحجورات، أو بترك شيء من الواجبات، عن عمدٍ دون ضرورة بعد قيام الحجة. وفي انتقاض الوضوء بالمعصية خلاف: فقيل هي ناقضة، وقيل ليست ناقضة. ومن المعاصي الناقضة على القول الأول: الغيبة والنميمة والكِبر والحسد والبغض والقذف والبهتان والحلف بغير الله والمشي على القبور واستماع السرّ بغير إذن صاحبه</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١١) زوال العقل</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100" b="0" i="0">
                <a:solidFill>
                  <a:srgbClr val="1B211C"/>
                </a:solidFill>
                <a:latin typeface="Sakkal Majalla"/>
                <a:cs typeface="Sakkal Majalla"/>
                <a:ea typeface="Sakkal Majalla"/>
              </a:rPr>
              <a:t>يُقصد بزوال العقل: الجنون والإغماء والسُّكر ونحوها مما يُذهب العقل. وزوال العقل مطلقًا ناقض للوضوء، سواء كان بإرادة أم بغير إرادة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٦٨</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نواقض الوضوء</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١٢) النوم إذا كان مضطجعًا  ·  ١٣) الميتة البرية الدموية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١٢) النوم</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في انتقاض الوضوء بالنوم خلاف: فقيل النوم الناقض هو نوم الاضطجاع أو الاستلقاء على الأرض ونوم الاتّكاء الثقيل الذي لو سقط المتّكأ عليه سقط المتّكئ. وقيل النوم مطلقًا ناقض. وقيل الناقض هو النوم الثقيل دون الخفيف، وهو الذي لا يدري صاحبه ما خرج منه أثناء نومه</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١٣) الميتة البرية الدموية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050" b="0" i="0">
                <a:solidFill>
                  <a:srgbClr val="1B211C"/>
                </a:solidFill>
                <a:latin typeface="Sakkal Majalla"/>
                <a:cs typeface="Sakkal Majalla"/>
                <a:ea typeface="Sakkal Majalla"/>
              </a:rPr>
              <a:t>وفي هذا الناقض ثلاثة قيود: (أ) ميتة: ألّا تكون متّصفة بالحياة. (ب) برية: ألّا تكون بحرية؛ فإن ميتة البحر لا ينقض الوضوء ملامستها. (ج) دموية: أي من ذوات الدم؛ أما غير ذوات الدم كالعقرب والجراد فملامستها لا تنقض الوضوء. وملامسة الميتة البرية الدموية مطلقًا ناقضة للوضوء، سواء أكانت رطبة أم يابسة، وسواء أكان الجسد الملامس رطبًا أم يابسًا — بخلاف النجاسة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٦٩</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نواقض الوضوء  ·  أحكام الطهارة والصلاة — عرض تقديمي</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ection.png"/>
          <p:cNvPicPr>
            <a:picLocks noChangeAspect="1"/>
          </p:cNvPicPr>
          <p:nvPr/>
        </p:nvPicPr>
        <p:blipFill>
          <a:blip r:embed="rId2"/>
          <a:stretch>
            <a:fillRect/>
          </a:stretch>
        </p:blipFill>
        <p:spPr>
          <a:xfrm>
            <a:off x="0" y="0"/>
            <a:ext cx="12192119" cy="6858000"/>
          </a:xfrm>
          <a:prstGeom prst="rect">
            <a:avLst/>
          </a:prstGeom>
        </p:spPr>
      </p:pic>
      <p:sp>
        <p:nvSpPr>
          <p:cNvPr id="3" name="Oval 2"/>
          <p:cNvSpPr/>
          <p:nvPr/>
        </p:nvSpPr>
        <p:spPr>
          <a:xfrm>
            <a:off x="504000" y="1638000"/>
            <a:ext cx="3564000" cy="3564000"/>
          </a:xfrm>
          <a:prstGeom prst="ellipse">
            <a:avLst/>
          </a:prstGeom>
          <a:noFill/>
          <a:ln w="20320">
            <a:solidFill>
              <a:srgbClr val="A88B2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827999" y="1962000"/>
            <a:ext cx="2916000" cy="2916000"/>
          </a:xfrm>
          <a:prstGeom prst="ellipse">
            <a:avLst/>
          </a:prstGeom>
          <a:noFill/>
          <a:ln w="7620">
            <a:solidFill>
              <a:srgbClr val="93B0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04000" y="2538000"/>
            <a:ext cx="1764000" cy="1764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404000" y="2538000"/>
            <a:ext cx="1764000" cy="1764000"/>
          </a:xfrm>
          <a:prstGeom prst="rect">
            <a:avLst/>
          </a:prstGeom>
          <a:noFill/>
        </p:spPr>
        <p:txBody>
          <a:bodyPr wrap="square" lIns="0" rIns="0" tIns="0" bIns="0" anchor="ctr">
            <a:noAutofit/>
          </a:bodyPr>
          <a:lstStyle/>
          <a:p>
            <a:pPr algn="ctr" rtl="1">
              <a:lnSpc>
                <a:spcPct val="132000"/>
              </a:lnSpc>
            </a:pPr>
            <a:r>
              <a:rPr sz="9200" b="1" i="0">
                <a:solidFill>
                  <a:srgbClr val="E0C98A"/>
                </a:solidFill>
                <a:latin typeface="Sakkal Majalla"/>
                <a:cs typeface="Sakkal Majalla"/>
                <a:ea typeface="Sakkal Majalla"/>
              </a:rPr>
              <a:t/>
            </a:r>
          </a:p>
        </p:txBody>
      </p:sp>
      <p:sp>
        <p:nvSpPr>
          <p:cNvPr id="7" name="TextBox 6"/>
          <p:cNvSpPr txBox="1"/>
          <p:nvPr/>
        </p:nvSpPr>
        <p:spPr>
          <a:xfrm>
            <a:off x="4482000" y="1638000"/>
            <a:ext cx="7152119" cy="288000"/>
          </a:xfrm>
          <a:prstGeom prst="rect">
            <a:avLst/>
          </a:prstGeom>
          <a:noFill/>
        </p:spPr>
        <p:txBody>
          <a:bodyPr wrap="square" lIns="0" rIns="0" tIns="0" bIns="0" anchor="ctr">
            <a:noAutofit/>
          </a:bodyPr>
          <a:lstStyle/>
          <a:p>
            <a:pPr algn="r" rtl="1">
              <a:lnSpc>
                <a:spcPct val="132000"/>
              </a:lnSpc>
              <a:spcBef>
                <a:spcPts val="200"/>
              </a:spcBef>
            </a:pPr>
            <a:r>
              <a:rPr sz="1400" b="0" i="0">
                <a:solidFill>
                  <a:srgbClr val="C9A85C"/>
                </a:solidFill>
                <a:latin typeface="Sakkal Majalla"/>
                <a:cs typeface="Sakkal Majalla"/>
                <a:ea typeface="Sakkal Majalla"/>
              </a:rPr>
              <a:t>القسم</a:t>
            </a:r>
          </a:p>
        </p:txBody>
      </p:sp>
      <p:sp>
        <p:nvSpPr>
          <p:cNvPr id="8" name="TextBox 7"/>
          <p:cNvSpPr txBox="1"/>
          <p:nvPr/>
        </p:nvSpPr>
        <p:spPr>
          <a:xfrm>
            <a:off x="4482000" y="1962000"/>
            <a:ext cx="7152119" cy="1044000"/>
          </a:xfrm>
          <a:prstGeom prst="rect">
            <a:avLst/>
          </a:prstGeom>
          <a:noFill/>
        </p:spPr>
        <p:txBody>
          <a:bodyPr wrap="square" lIns="0" rIns="0" tIns="0" bIns="0" anchor="ctr">
            <a:noAutofit/>
          </a:bodyPr>
          <a:lstStyle/>
          <a:p>
            <a:pPr algn="r" rtl="1">
              <a:lnSpc>
                <a:spcPct val="113999"/>
              </a:lnSpc>
            </a:pPr>
            <a:r>
              <a:rPr sz="4000" b="1" i="0">
                <a:solidFill>
                  <a:srgbClr val="FBF9F3"/>
                </a:solidFill>
                <a:latin typeface="Sakkal Majalla"/>
                <a:cs typeface="Sakkal Majalla"/>
                <a:ea typeface="Sakkal Majalla"/>
              </a:rPr>
              <a:t>الأذان والإقامة</a:t>
            </a:r>
          </a:p>
        </p:txBody>
      </p:sp>
      <p:pic>
        <p:nvPicPr>
          <p:cNvPr id="9" name="Picture 8" descr="rule.png"/>
          <p:cNvPicPr>
            <a:picLocks noChangeAspect="1"/>
          </p:cNvPicPr>
          <p:nvPr/>
        </p:nvPicPr>
        <p:blipFill>
          <a:blip r:embed="rId3"/>
          <a:stretch>
            <a:fillRect/>
          </a:stretch>
        </p:blipFill>
        <p:spPr>
          <a:xfrm>
            <a:off x="8538120" y="3041999"/>
            <a:ext cx="3096000" cy="266400"/>
          </a:xfrm>
          <a:prstGeom prst="rect">
            <a:avLst/>
          </a:prstGeom>
        </p:spPr>
      </p:pic>
      <p:sp>
        <p:nvSpPr>
          <p:cNvPr id="10" name="Rounded Rectangle 9"/>
          <p:cNvSpPr/>
          <p:nvPr/>
        </p:nvSpPr>
        <p:spPr>
          <a:xfrm>
            <a:off x="4482000" y="3510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Oval 10"/>
          <p:cNvSpPr/>
          <p:nvPr/>
        </p:nvSpPr>
        <p:spPr>
          <a:xfrm>
            <a:off x="11292120" y="3639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2000" y="3524399"/>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تعريف الأذان وتعريف الإقامة</a:t>
            </a:r>
          </a:p>
        </p:txBody>
      </p:sp>
      <p:sp>
        <p:nvSpPr>
          <p:cNvPr id="13" name="Rounded Rectangle 12"/>
          <p:cNvSpPr/>
          <p:nvPr/>
        </p:nvSpPr>
        <p:spPr>
          <a:xfrm>
            <a:off x="4482000" y="3978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Oval 13"/>
          <p:cNvSpPr/>
          <p:nvPr/>
        </p:nvSpPr>
        <p:spPr>
          <a:xfrm>
            <a:off x="11292120" y="4107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62000" y="3992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شروط الأذان</a:t>
            </a:r>
          </a:p>
        </p:txBody>
      </p:sp>
      <p:sp>
        <p:nvSpPr>
          <p:cNvPr id="16" name="Rounded Rectangle 15"/>
          <p:cNvSpPr/>
          <p:nvPr/>
        </p:nvSpPr>
        <p:spPr>
          <a:xfrm>
            <a:off x="4482000" y="4446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Oval 16"/>
          <p:cNvSpPr/>
          <p:nvPr/>
        </p:nvSpPr>
        <p:spPr>
          <a:xfrm>
            <a:off x="11292120" y="4575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2000" y="4460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صفة الأذان وألفاظه · صفة الإقامة وألفاظها</a:t>
            </a:r>
          </a:p>
        </p:txBody>
      </p:sp>
      <p:sp>
        <p:nvSpPr>
          <p:cNvPr id="19" name="Rounded Rectangle 18"/>
          <p:cNvSpPr/>
          <p:nvPr/>
        </p:nvSpPr>
        <p:spPr>
          <a:xfrm>
            <a:off x="4482000" y="4914000"/>
            <a:ext cx="7152119" cy="403200"/>
          </a:xfrm>
          <a:prstGeom prst="roundRect">
            <a:avLst>
              <a:gd name="adj" fmla="val 14285"/>
            </a:avLst>
          </a:prstGeom>
          <a:solidFill>
            <a:srgbClr val="1B422C"/>
          </a:solidFill>
          <a:ln w="9525">
            <a:solidFill>
              <a:srgbClr val="2E5F42"/>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292120" y="5043600"/>
            <a:ext cx="144000" cy="144000"/>
          </a:xfrm>
          <a:prstGeom prst="ellipse">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62000" y="4928400"/>
            <a:ext cx="6576119" cy="374400"/>
          </a:xfrm>
          <a:prstGeom prst="rect">
            <a:avLst/>
          </a:prstGeom>
          <a:noFill/>
        </p:spPr>
        <p:txBody>
          <a:bodyPr wrap="square" lIns="0" rIns="0" tIns="0" bIns="0" anchor="ctr">
            <a:noAutofit/>
          </a:bodyPr>
          <a:lstStyle/>
          <a:p>
            <a:pPr algn="r" rtl="1">
              <a:lnSpc>
                <a:spcPct val="132000"/>
              </a:lnSpc>
            </a:pPr>
            <a:r>
              <a:rPr sz="1400" b="0" i="0">
                <a:solidFill>
                  <a:srgbClr val="FBF9F3"/>
                </a:solidFill>
                <a:latin typeface="Sakkal Majalla"/>
                <a:cs typeface="Sakkal Majalla"/>
                <a:ea typeface="Sakkal Majalla"/>
              </a:rPr>
              <a:t>أخطاء تقع في الأذان</a:t>
            </a:r>
          </a:p>
        </p:txBody>
      </p:sp>
      <p:sp>
        <p:nvSpPr>
          <p:cNvPr id="22" name="Rectangle 21"/>
          <p:cNvSpPr/>
          <p:nvPr/>
        </p:nvSpPr>
        <p:spPr>
          <a:xfrm>
            <a:off x="558000" y="6444000"/>
            <a:ext cx="11076119" cy="198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تعريف الأذان والإقامة</a:t>
            </a:r>
          </a:p>
        </p:txBody>
      </p:sp>
      <p:sp>
        <p:nvSpPr>
          <p:cNvPr id="8" name="Rounded Rectangle 7"/>
          <p:cNvSpPr/>
          <p:nvPr/>
        </p:nvSpPr>
        <p:spPr>
          <a:xfrm>
            <a:off x="6186059"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1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638406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الأذان</a:t>
            </a:r>
          </a:p>
        </p:txBody>
      </p:sp>
      <p:sp>
        <p:nvSpPr>
          <p:cNvPr id="11" name="Rectangle 10"/>
          <p:cNvSpPr/>
          <p:nvPr/>
        </p:nvSpPr>
        <p:spPr>
          <a:xfrm>
            <a:off x="1087811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38406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لغةً: الإعلام بالشيء.   واصطلاحًا: الإعلام بدخول وقت الصلاة بألفاظ مخصوصة مشروعة</a:t>
            </a:r>
          </a:p>
        </p:txBody>
      </p:sp>
      <p:sp>
        <p:nvSpPr>
          <p:cNvPr id="13" name="Rounded Rectangle 12"/>
          <p:cNvSpPr/>
          <p:nvPr/>
        </p:nvSpPr>
        <p:spPr>
          <a:xfrm>
            <a:off x="558000" y="1098000"/>
            <a:ext cx="5448059" cy="5183999"/>
          </a:xfrm>
          <a:prstGeom prst="roundRect">
            <a:avLst>
              <a:gd name="adj" fmla="val 1388"/>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594305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756000" y="1184400"/>
            <a:ext cx="5052059"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الإقامة</a:t>
            </a:r>
          </a:p>
        </p:txBody>
      </p:sp>
      <p:sp>
        <p:nvSpPr>
          <p:cNvPr id="16" name="Rectangle 15"/>
          <p:cNvSpPr/>
          <p:nvPr/>
        </p:nvSpPr>
        <p:spPr>
          <a:xfrm>
            <a:off x="525005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756000" y="1620432"/>
            <a:ext cx="5052059" cy="4553567"/>
          </a:xfrm>
          <a:prstGeom prst="rect">
            <a:avLst/>
          </a:prstGeom>
          <a:noFill/>
        </p:spPr>
        <p:txBody>
          <a:bodyPr wrap="square" lIns="0" rIns="0" tIns="0" bIns="0" anchor="t">
            <a:noAutofit/>
          </a:bodyPr>
          <a:lstStyle/>
          <a:p>
            <a:pPr algn="r" rtl="1">
              <a:lnSpc>
                <a:spcPct val="134000"/>
              </a:lnSpc>
            </a:pPr>
            <a:r>
              <a:rPr sz="1300" b="0" i="0">
                <a:solidFill>
                  <a:srgbClr val="1B211C"/>
                </a:solidFill>
                <a:latin typeface="Sakkal Majalla"/>
                <a:cs typeface="Sakkal Majalla"/>
                <a:ea typeface="Sakkal Majalla"/>
              </a:rPr>
              <a:t>لغةً: مصدر أقام، يقال: أقام الشيء إذا قوّمه.   واصطلاحًا: ألفاظ مخصوصة مشروعة يُؤتى بها عند القيام إلى الصلاة</a:t>
            </a:r>
          </a:p>
        </p:txBody>
      </p:sp>
      <p:sp>
        <p:nvSpPr>
          <p:cNvPr id="18" name="Rectangle 1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ounded Rectangle 1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٧٠</a:t>
            </a:r>
          </a:p>
        </p:txBody>
      </p:sp>
      <p:sp>
        <p:nvSpPr>
          <p:cNvPr id="21" name="TextBox 2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شروط الأذان</a:t>
            </a:r>
          </a:p>
        </p:txBody>
      </p:sp>
      <p:sp>
        <p:nvSpPr>
          <p:cNvPr id="8" name="Rounded Rectangle 7"/>
          <p:cNvSpPr/>
          <p:nvPr/>
        </p:nvSpPr>
        <p:spPr>
          <a:xfrm>
            <a:off x="558000" y="14345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5209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812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812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4562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الترتيب: أي يأتي بألفاظ الأذان مرتبة كما علّمناها رسول الله صلى الله عليه وسلم</a:t>
            </a:r>
          </a:p>
        </p:txBody>
      </p:sp>
      <p:sp>
        <p:nvSpPr>
          <p:cNvPr id="13" name="Rounded Rectangle 12"/>
          <p:cNvSpPr/>
          <p:nvPr/>
        </p:nvSpPr>
        <p:spPr>
          <a:xfrm>
            <a:off x="558000" y="25901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6765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968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968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611799"/>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الموالاة: أي لا يفصل بفاصل بين ألفاظ الأذان خارج عن حقيقة الأذان؛ فلا يتشاغل في منتصف الأذان بترتيب ثوبه أو ترجيل شعره أو أي فاصل زمني لا تقتضيه حقيقة الأذان</a:t>
            </a:r>
          </a:p>
        </p:txBody>
      </p:sp>
      <p:sp>
        <p:nvSpPr>
          <p:cNvPr id="18" name="Rounded Rectangle 17"/>
          <p:cNvSpPr/>
          <p:nvPr/>
        </p:nvSpPr>
        <p:spPr>
          <a:xfrm>
            <a:off x="558000" y="37458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8322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123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123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7674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عدم اللحن: فيأتي بألفاظ الأذان كما هي ولا يُخرجها عن أصلها وحقيقتها فتتولّد اللحون والأخطاء فيها</a:t>
            </a:r>
          </a:p>
        </p:txBody>
      </p:sp>
      <p:sp>
        <p:nvSpPr>
          <p:cNvPr id="23" name="Rounded Rectangle 22"/>
          <p:cNvSpPr/>
          <p:nvPr/>
        </p:nvSpPr>
        <p:spPr>
          <a:xfrm>
            <a:off x="558000" y="4901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987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5279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5279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923000"/>
            <a:ext cx="10298519" cy="1000799"/>
          </a:xfrm>
          <a:prstGeom prst="rect">
            <a:avLst/>
          </a:prstGeom>
          <a:noFill/>
        </p:spPr>
        <p:txBody>
          <a:bodyPr wrap="square" lIns="0" rIns="0" tIns="0" bIns="0" anchor="ctr">
            <a:noAutofit/>
          </a:bodyPr>
          <a:lstStyle/>
          <a:p>
            <a:pPr algn="r" rtl="1">
              <a:lnSpc>
                <a:spcPct val="132000"/>
              </a:lnSpc>
            </a:pPr>
            <a:r>
              <a:rPr sz="1664" b="0" i="0">
                <a:solidFill>
                  <a:srgbClr val="1B211C"/>
                </a:solidFill>
                <a:latin typeface="Sakkal Majalla"/>
                <a:cs typeface="Sakkal Majalla"/>
                <a:ea typeface="Sakkal Majalla"/>
              </a:rPr>
              <a:t>ألّا يُزاد على كلمات الأذان المخصوصة المشروعة: فالأذان شُرع خمس عشرة جملة، والإقامة سبع عشرة جملة، ولا يصح للمؤذّن أن يزيد ألفاظًا من عنده كقول «الصلاة جامعة» أو أي لفظ آخر</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٧١</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ألفاظ الأذان — خمس عشرة جملة</a:t>
            </a:r>
          </a:p>
        </p:txBody>
      </p:sp>
      <p:sp>
        <p:nvSpPr>
          <p:cNvPr id="8" name="Rectangle 7"/>
          <p:cNvSpPr/>
          <p:nvPr/>
        </p:nvSpPr>
        <p:spPr>
          <a:xfrm>
            <a:off x="6096060" y="1152000"/>
            <a:ext cx="553805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6139260" y="1152000"/>
            <a:ext cx="545165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اللفظ</a:t>
            </a:r>
          </a:p>
        </p:txBody>
      </p:sp>
      <p:sp>
        <p:nvSpPr>
          <p:cNvPr id="10" name="Rectangle 9"/>
          <p:cNvSpPr/>
          <p:nvPr/>
        </p:nvSpPr>
        <p:spPr>
          <a:xfrm>
            <a:off x="332703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337023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عدد المرات</a:t>
            </a:r>
          </a:p>
        </p:txBody>
      </p:sp>
      <p:sp>
        <p:nvSpPr>
          <p:cNvPr id="12" name="Rectangle 11"/>
          <p:cNvSpPr/>
          <p:nvPr/>
        </p:nvSpPr>
        <p:spPr>
          <a:xfrm>
            <a:off x="55800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مجموع الجمل</a:t>
            </a:r>
          </a:p>
        </p:txBody>
      </p:sp>
      <p:sp>
        <p:nvSpPr>
          <p:cNvPr id="14" name="Rectangle 13"/>
          <p:cNvSpPr/>
          <p:nvPr/>
        </p:nvSpPr>
        <p:spPr>
          <a:xfrm>
            <a:off x="6096060" y="1483200"/>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175260" y="1504800"/>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الله أكبر الله أكبر</a:t>
            </a:r>
          </a:p>
        </p:txBody>
      </p:sp>
      <p:sp>
        <p:nvSpPr>
          <p:cNvPr id="16" name="Rectangle 15"/>
          <p:cNvSpPr/>
          <p:nvPr/>
        </p:nvSpPr>
        <p:spPr>
          <a:xfrm>
            <a:off x="3327030" y="1483200"/>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3406230" y="1504800"/>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18" name="Rectangle 17"/>
          <p:cNvSpPr/>
          <p:nvPr/>
        </p:nvSpPr>
        <p:spPr>
          <a:xfrm>
            <a:off x="558000" y="1483200"/>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1504800"/>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٤</a:t>
            </a:r>
          </a:p>
        </p:txBody>
      </p:sp>
      <p:sp>
        <p:nvSpPr>
          <p:cNvPr id="20" name="Rectangle 19"/>
          <p:cNvSpPr/>
          <p:nvPr/>
        </p:nvSpPr>
        <p:spPr>
          <a:xfrm>
            <a:off x="6096060" y="2168742"/>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6175260" y="2190342"/>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أشهد أن لا إله إلا الله</a:t>
            </a:r>
          </a:p>
        </p:txBody>
      </p:sp>
      <p:sp>
        <p:nvSpPr>
          <p:cNvPr id="22" name="Rectangle 21"/>
          <p:cNvSpPr/>
          <p:nvPr/>
        </p:nvSpPr>
        <p:spPr>
          <a:xfrm>
            <a:off x="3327030" y="2168742"/>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3406230" y="2190342"/>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24" name="Rectangle 23"/>
          <p:cNvSpPr/>
          <p:nvPr/>
        </p:nvSpPr>
        <p:spPr>
          <a:xfrm>
            <a:off x="558000" y="2168742"/>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190342"/>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26" name="Rectangle 25"/>
          <p:cNvSpPr/>
          <p:nvPr/>
        </p:nvSpPr>
        <p:spPr>
          <a:xfrm>
            <a:off x="6096060" y="2854285"/>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175260" y="2875885"/>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أشهد أن محمدًا رسول الله</a:t>
            </a:r>
          </a:p>
        </p:txBody>
      </p:sp>
      <p:sp>
        <p:nvSpPr>
          <p:cNvPr id="28" name="Rectangle 27"/>
          <p:cNvSpPr/>
          <p:nvPr/>
        </p:nvSpPr>
        <p:spPr>
          <a:xfrm>
            <a:off x="3327030" y="2854285"/>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3406230" y="2875885"/>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30" name="Rectangle 29"/>
          <p:cNvSpPr/>
          <p:nvPr/>
        </p:nvSpPr>
        <p:spPr>
          <a:xfrm>
            <a:off x="558000" y="2854285"/>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2875885"/>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32" name="Rectangle 31"/>
          <p:cNvSpPr/>
          <p:nvPr/>
        </p:nvSpPr>
        <p:spPr>
          <a:xfrm>
            <a:off x="6096060" y="3539828"/>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6175260" y="3561428"/>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حيّ على الصلاة</a:t>
            </a:r>
          </a:p>
        </p:txBody>
      </p:sp>
      <p:sp>
        <p:nvSpPr>
          <p:cNvPr id="34" name="Rectangle 33"/>
          <p:cNvSpPr/>
          <p:nvPr/>
        </p:nvSpPr>
        <p:spPr>
          <a:xfrm>
            <a:off x="3327030" y="3539828"/>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3406230" y="3561428"/>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36" name="Rectangle 35"/>
          <p:cNvSpPr/>
          <p:nvPr/>
        </p:nvSpPr>
        <p:spPr>
          <a:xfrm>
            <a:off x="558000" y="3539828"/>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3561428"/>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38" name="Rectangle 37"/>
          <p:cNvSpPr/>
          <p:nvPr/>
        </p:nvSpPr>
        <p:spPr>
          <a:xfrm>
            <a:off x="6096060" y="4225371"/>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6175260" y="4246971"/>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حيّ على الفلاح</a:t>
            </a:r>
          </a:p>
        </p:txBody>
      </p:sp>
      <p:sp>
        <p:nvSpPr>
          <p:cNvPr id="40" name="Rectangle 39"/>
          <p:cNvSpPr/>
          <p:nvPr/>
        </p:nvSpPr>
        <p:spPr>
          <a:xfrm>
            <a:off x="3327030" y="4225371"/>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3406230" y="4246971"/>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مرتان</a:t>
            </a:r>
          </a:p>
        </p:txBody>
      </p:sp>
      <p:sp>
        <p:nvSpPr>
          <p:cNvPr id="42" name="Rectangle 41"/>
          <p:cNvSpPr/>
          <p:nvPr/>
        </p:nvSpPr>
        <p:spPr>
          <a:xfrm>
            <a:off x="558000" y="4225371"/>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4246971"/>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44" name="Rectangle 43"/>
          <p:cNvSpPr/>
          <p:nvPr/>
        </p:nvSpPr>
        <p:spPr>
          <a:xfrm>
            <a:off x="6096060" y="4910914"/>
            <a:ext cx="553805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6175260" y="4932514"/>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الله أكبر الله أكبر</a:t>
            </a:r>
          </a:p>
        </p:txBody>
      </p:sp>
      <p:sp>
        <p:nvSpPr>
          <p:cNvPr id="46" name="Rectangle 45"/>
          <p:cNvSpPr/>
          <p:nvPr/>
        </p:nvSpPr>
        <p:spPr>
          <a:xfrm>
            <a:off x="3327030" y="4910914"/>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3406230" y="4932514"/>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مرة</a:t>
            </a:r>
          </a:p>
        </p:txBody>
      </p:sp>
      <p:sp>
        <p:nvSpPr>
          <p:cNvPr id="48" name="Rectangle 47"/>
          <p:cNvSpPr/>
          <p:nvPr/>
        </p:nvSpPr>
        <p:spPr>
          <a:xfrm>
            <a:off x="558000" y="4910914"/>
            <a:ext cx="2769029" cy="685542"/>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637200" y="4932514"/>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٢</a:t>
            </a:r>
          </a:p>
        </p:txBody>
      </p:sp>
      <p:sp>
        <p:nvSpPr>
          <p:cNvPr id="50" name="Rectangle 49"/>
          <p:cNvSpPr/>
          <p:nvPr/>
        </p:nvSpPr>
        <p:spPr>
          <a:xfrm>
            <a:off x="6096060" y="5596457"/>
            <a:ext cx="553805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1" name="TextBox 50"/>
          <p:cNvSpPr txBox="1"/>
          <p:nvPr/>
        </p:nvSpPr>
        <p:spPr>
          <a:xfrm>
            <a:off x="6175260" y="5618057"/>
            <a:ext cx="537965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لا إله إلا الله</a:t>
            </a:r>
          </a:p>
        </p:txBody>
      </p:sp>
      <p:sp>
        <p:nvSpPr>
          <p:cNvPr id="52" name="Rectangle 51"/>
          <p:cNvSpPr/>
          <p:nvPr/>
        </p:nvSpPr>
        <p:spPr>
          <a:xfrm>
            <a:off x="3327030" y="5596457"/>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3406230" y="5618057"/>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مرة</a:t>
            </a:r>
          </a:p>
        </p:txBody>
      </p:sp>
      <p:sp>
        <p:nvSpPr>
          <p:cNvPr id="54" name="Rectangle 53"/>
          <p:cNvSpPr/>
          <p:nvPr/>
        </p:nvSpPr>
        <p:spPr>
          <a:xfrm>
            <a:off x="558000" y="5596457"/>
            <a:ext cx="2769029" cy="685542"/>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5" name="TextBox 54"/>
          <p:cNvSpPr txBox="1"/>
          <p:nvPr/>
        </p:nvSpPr>
        <p:spPr>
          <a:xfrm>
            <a:off x="637200" y="5618057"/>
            <a:ext cx="2610629" cy="642342"/>
          </a:xfrm>
          <a:prstGeom prst="rect">
            <a:avLst/>
          </a:prstGeom>
          <a:noFill/>
        </p:spPr>
        <p:txBody>
          <a:bodyPr wrap="square" lIns="0" rIns="0" tIns="0" bIns="0" anchor="ctr">
            <a:noAutofit/>
          </a:bodyPr>
          <a:lstStyle/>
          <a:p>
            <a:pPr algn="r" rtl="1">
              <a:lnSpc>
                <a:spcPct val="126000"/>
              </a:lnSpc>
            </a:pPr>
            <a:r>
              <a:rPr sz="1339" b="0" i="0">
                <a:solidFill>
                  <a:srgbClr val="1B211C"/>
                </a:solidFill>
                <a:latin typeface="Sakkal Majalla"/>
                <a:cs typeface="Sakkal Majalla"/>
                <a:ea typeface="Sakkal Majalla"/>
              </a:rPr>
              <a:t>١</a:t>
            </a:r>
          </a:p>
        </p:txBody>
      </p:sp>
      <p:sp>
        <p:nvSpPr>
          <p:cNvPr id="56" name="Rectangle 55"/>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7" name="Rounded Rectangle 56"/>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8" name="TextBox 57"/>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٧٢</a:t>
            </a:r>
          </a:p>
        </p:txBody>
      </p:sp>
      <p:sp>
        <p:nvSpPr>
          <p:cNvPr id="59" name="TextBox 58"/>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صفة الأذان</a:t>
            </a:r>
          </a:p>
        </p:txBody>
      </p:sp>
      <p:sp>
        <p:nvSpPr>
          <p:cNvPr id="8" name="Rounded Rectangle 7"/>
          <p:cNvSpPr/>
          <p:nvPr/>
        </p:nvSpPr>
        <p:spPr>
          <a:xfrm>
            <a:off x="558000" y="14345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2919" y="15209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Oval 9"/>
          <p:cNvSpPr/>
          <p:nvPr/>
        </p:nvSpPr>
        <p:spPr>
          <a:xfrm>
            <a:off x="11122919" y="18125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122919" y="18125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١</a:t>
            </a:r>
          </a:p>
        </p:txBody>
      </p:sp>
      <p:sp>
        <p:nvSpPr>
          <p:cNvPr id="12" name="TextBox 11"/>
          <p:cNvSpPr txBox="1"/>
          <p:nvPr/>
        </p:nvSpPr>
        <p:spPr>
          <a:xfrm>
            <a:off x="756000" y="14562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يأتي المؤذّن بالأذان مترسّلًا متأنّيًا رافعًا بها صوته</a:t>
            </a:r>
          </a:p>
        </p:txBody>
      </p:sp>
      <p:sp>
        <p:nvSpPr>
          <p:cNvPr id="13" name="Rounded Rectangle 12"/>
          <p:cNvSpPr/>
          <p:nvPr/>
        </p:nvSpPr>
        <p:spPr>
          <a:xfrm>
            <a:off x="558000" y="25901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11572919" y="26765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Oval 14"/>
          <p:cNvSpPr/>
          <p:nvPr/>
        </p:nvSpPr>
        <p:spPr>
          <a:xfrm>
            <a:off x="11122919" y="29681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122919" y="29681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٢</a:t>
            </a:r>
          </a:p>
        </p:txBody>
      </p:sp>
      <p:sp>
        <p:nvSpPr>
          <p:cNvPr id="17" name="TextBox 16"/>
          <p:cNvSpPr txBox="1"/>
          <p:nvPr/>
        </p:nvSpPr>
        <p:spPr>
          <a:xfrm>
            <a:off x="756000" y="2611799"/>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يضع أصبعيه المسبّحتين على أذنيه</a:t>
            </a:r>
          </a:p>
        </p:txBody>
      </p:sp>
      <p:sp>
        <p:nvSpPr>
          <p:cNvPr id="18" name="Rounded Rectangle 17"/>
          <p:cNvSpPr/>
          <p:nvPr/>
        </p:nvSpPr>
        <p:spPr>
          <a:xfrm>
            <a:off x="558000" y="3745800"/>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11572919" y="3832200"/>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Oval 19"/>
          <p:cNvSpPr/>
          <p:nvPr/>
        </p:nvSpPr>
        <p:spPr>
          <a:xfrm>
            <a:off x="11122919" y="41237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122919" y="41237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٣</a:t>
            </a:r>
          </a:p>
        </p:txBody>
      </p:sp>
      <p:sp>
        <p:nvSpPr>
          <p:cNvPr id="22" name="TextBox 21"/>
          <p:cNvSpPr txBox="1"/>
          <p:nvPr/>
        </p:nvSpPr>
        <p:spPr>
          <a:xfrm>
            <a:off x="756000" y="37674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يلتفت جهة اليمين عند قوله: «حيّ على الصلاة»، وجهة الشمال عند قوله: «حيّ على الفلاح»</a:t>
            </a:r>
          </a:p>
        </p:txBody>
      </p:sp>
      <p:sp>
        <p:nvSpPr>
          <p:cNvPr id="23" name="Rounded Rectangle 22"/>
          <p:cNvSpPr/>
          <p:nvPr/>
        </p:nvSpPr>
        <p:spPr>
          <a:xfrm>
            <a:off x="558000" y="4901399"/>
            <a:ext cx="11076119" cy="1044000"/>
          </a:xfrm>
          <a:prstGeom prst="roundRect">
            <a:avLst>
              <a:gd name="adj" fmla="val 6206"/>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ectangle 23"/>
          <p:cNvSpPr/>
          <p:nvPr/>
        </p:nvSpPr>
        <p:spPr>
          <a:xfrm>
            <a:off x="11572919" y="4987799"/>
            <a:ext cx="61200" cy="871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Oval 24"/>
          <p:cNvSpPr/>
          <p:nvPr/>
        </p:nvSpPr>
        <p:spPr>
          <a:xfrm>
            <a:off x="11122919" y="5279399"/>
            <a:ext cx="288000" cy="288000"/>
          </a:xfrm>
          <a:prstGeom prst="ellipse">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1122919" y="5279399"/>
            <a:ext cx="288000" cy="2880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٤</a:t>
            </a:r>
          </a:p>
        </p:txBody>
      </p:sp>
      <p:sp>
        <p:nvSpPr>
          <p:cNvPr id="27" name="TextBox 26"/>
          <p:cNvSpPr txBox="1"/>
          <p:nvPr/>
        </p:nvSpPr>
        <p:spPr>
          <a:xfrm>
            <a:off x="756000" y="4923000"/>
            <a:ext cx="10298519" cy="1000799"/>
          </a:xfrm>
          <a:prstGeom prst="rect">
            <a:avLst/>
          </a:prstGeom>
          <a:noFill/>
        </p:spPr>
        <p:txBody>
          <a:bodyPr wrap="square" lIns="0" rIns="0" tIns="0" bIns="0" anchor="ctr">
            <a:noAutofit/>
          </a:bodyPr>
          <a:lstStyle/>
          <a:p>
            <a:pPr algn="r" rtl="1">
              <a:lnSpc>
                <a:spcPct val="132000"/>
              </a:lnSpc>
            </a:pPr>
            <a:r>
              <a:rPr sz="1714" b="0" i="0">
                <a:solidFill>
                  <a:srgbClr val="1B211C"/>
                </a:solidFill>
                <a:latin typeface="Sakkal Majalla"/>
                <a:cs typeface="Sakkal Majalla"/>
                <a:ea typeface="Sakkal Majalla"/>
              </a:rPr>
              <a:t>والأذان خمس عشرة جملة، والإقامة سبع عشرة جملة — زادت بجملتين عن الأذان — ويأتي بها المقيم حدرًا في صفة أسرع من الأذان</a:t>
            </a:r>
          </a:p>
        </p:txBody>
      </p:sp>
      <p:sp>
        <p:nvSpPr>
          <p:cNvPr id="28" name="Rectangle 27"/>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Rounded Rectangle 28"/>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0" name="TextBox 29"/>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٧٣</a:t>
            </a:r>
          </a:p>
        </p:txBody>
      </p:sp>
      <p:sp>
        <p:nvSpPr>
          <p:cNvPr id="31" name="TextBox 30"/>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ألفاظ الإقامة — سبع عشرة جملة</a:t>
            </a:r>
          </a:p>
        </p:txBody>
      </p:sp>
      <p:sp>
        <p:nvSpPr>
          <p:cNvPr id="8" name="Rectangle 7"/>
          <p:cNvSpPr/>
          <p:nvPr/>
        </p:nvSpPr>
        <p:spPr>
          <a:xfrm>
            <a:off x="6096060" y="1152000"/>
            <a:ext cx="553805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6139260" y="1152000"/>
            <a:ext cx="545165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اللفظ</a:t>
            </a:r>
          </a:p>
        </p:txBody>
      </p:sp>
      <p:sp>
        <p:nvSpPr>
          <p:cNvPr id="10" name="Rectangle 9"/>
          <p:cNvSpPr/>
          <p:nvPr/>
        </p:nvSpPr>
        <p:spPr>
          <a:xfrm>
            <a:off x="332703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337023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عدد المرات</a:t>
            </a:r>
          </a:p>
        </p:txBody>
      </p:sp>
      <p:sp>
        <p:nvSpPr>
          <p:cNvPr id="12" name="Rectangle 11"/>
          <p:cNvSpPr/>
          <p:nvPr/>
        </p:nvSpPr>
        <p:spPr>
          <a:xfrm>
            <a:off x="558000" y="1152000"/>
            <a:ext cx="2769029" cy="331200"/>
          </a:xfrm>
          <a:prstGeom prst="rect">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601200" y="1152000"/>
            <a:ext cx="2682629" cy="331200"/>
          </a:xfrm>
          <a:prstGeom prst="rect">
            <a:avLst/>
          </a:prstGeom>
          <a:noFill/>
        </p:spPr>
        <p:txBody>
          <a:bodyPr wrap="square" lIns="0" rIns="0" tIns="0" bIns="0" anchor="ctr">
            <a:noAutofit/>
          </a:bodyPr>
          <a:lstStyle/>
          <a:p>
            <a:pPr algn="ctr" rtl="1">
              <a:lnSpc>
                <a:spcPct val="132000"/>
              </a:lnSpc>
            </a:pPr>
            <a:r>
              <a:rPr sz="1250" b="1" i="0">
                <a:solidFill>
                  <a:srgbClr val="E0C98A"/>
                </a:solidFill>
                <a:latin typeface="Sakkal Majalla"/>
                <a:cs typeface="Sakkal Majalla"/>
                <a:ea typeface="Sakkal Majalla"/>
              </a:rPr>
              <a:t>مجموع الجمل</a:t>
            </a:r>
          </a:p>
        </p:txBody>
      </p:sp>
      <p:sp>
        <p:nvSpPr>
          <p:cNvPr id="14" name="Rectangle 13"/>
          <p:cNvSpPr/>
          <p:nvPr/>
        </p:nvSpPr>
        <p:spPr>
          <a:xfrm>
            <a:off x="6096060" y="1483200"/>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6175260" y="1504800"/>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الله أكبر الله أكبر</a:t>
            </a:r>
          </a:p>
        </p:txBody>
      </p:sp>
      <p:sp>
        <p:nvSpPr>
          <p:cNvPr id="16" name="Rectangle 15"/>
          <p:cNvSpPr/>
          <p:nvPr/>
        </p:nvSpPr>
        <p:spPr>
          <a:xfrm>
            <a:off x="3327030" y="14832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3406230" y="150480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18" name="Rectangle 17"/>
          <p:cNvSpPr/>
          <p:nvPr/>
        </p:nvSpPr>
        <p:spPr>
          <a:xfrm>
            <a:off x="558000" y="14832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37200" y="150480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٤</a:t>
            </a:r>
          </a:p>
        </p:txBody>
      </p:sp>
      <p:sp>
        <p:nvSpPr>
          <p:cNvPr id="20" name="Rectangle 19"/>
          <p:cNvSpPr/>
          <p:nvPr/>
        </p:nvSpPr>
        <p:spPr>
          <a:xfrm>
            <a:off x="6096060" y="2083050"/>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6175260" y="2104650"/>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أشهد أن لا إله إلا الله</a:t>
            </a:r>
          </a:p>
        </p:txBody>
      </p:sp>
      <p:sp>
        <p:nvSpPr>
          <p:cNvPr id="22" name="Rectangle 21"/>
          <p:cNvSpPr/>
          <p:nvPr/>
        </p:nvSpPr>
        <p:spPr>
          <a:xfrm>
            <a:off x="3327030" y="2083050"/>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3406230" y="210465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24" name="Rectangle 23"/>
          <p:cNvSpPr/>
          <p:nvPr/>
        </p:nvSpPr>
        <p:spPr>
          <a:xfrm>
            <a:off x="558000" y="2083050"/>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637200" y="2104650"/>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26" name="Rectangle 25"/>
          <p:cNvSpPr/>
          <p:nvPr/>
        </p:nvSpPr>
        <p:spPr>
          <a:xfrm>
            <a:off x="6096060" y="2682900"/>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6175260" y="27044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أشهد أن محمدًا رسول الله</a:t>
            </a:r>
          </a:p>
        </p:txBody>
      </p:sp>
      <p:sp>
        <p:nvSpPr>
          <p:cNvPr id="28" name="Rectangle 27"/>
          <p:cNvSpPr/>
          <p:nvPr/>
        </p:nvSpPr>
        <p:spPr>
          <a:xfrm>
            <a:off x="3327030" y="26829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9" name="TextBox 28"/>
          <p:cNvSpPr txBox="1"/>
          <p:nvPr/>
        </p:nvSpPr>
        <p:spPr>
          <a:xfrm>
            <a:off x="3406230" y="27044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30" name="Rectangle 29"/>
          <p:cNvSpPr/>
          <p:nvPr/>
        </p:nvSpPr>
        <p:spPr>
          <a:xfrm>
            <a:off x="558000" y="2682900"/>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TextBox 30"/>
          <p:cNvSpPr txBox="1"/>
          <p:nvPr/>
        </p:nvSpPr>
        <p:spPr>
          <a:xfrm>
            <a:off x="637200" y="27044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32" name="Rectangle 31"/>
          <p:cNvSpPr/>
          <p:nvPr/>
        </p:nvSpPr>
        <p:spPr>
          <a:xfrm>
            <a:off x="6096060" y="32827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3" name="TextBox 32"/>
          <p:cNvSpPr txBox="1"/>
          <p:nvPr/>
        </p:nvSpPr>
        <p:spPr>
          <a:xfrm>
            <a:off x="6175260" y="33043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حيّ على الصلاة</a:t>
            </a:r>
          </a:p>
        </p:txBody>
      </p:sp>
      <p:sp>
        <p:nvSpPr>
          <p:cNvPr id="34" name="Rectangle 33"/>
          <p:cNvSpPr/>
          <p:nvPr/>
        </p:nvSpPr>
        <p:spPr>
          <a:xfrm>
            <a:off x="3327030" y="32827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TextBox 34"/>
          <p:cNvSpPr txBox="1"/>
          <p:nvPr/>
        </p:nvSpPr>
        <p:spPr>
          <a:xfrm>
            <a:off x="3406230" y="33043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36" name="Rectangle 35"/>
          <p:cNvSpPr/>
          <p:nvPr/>
        </p:nvSpPr>
        <p:spPr>
          <a:xfrm>
            <a:off x="558000" y="32827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7" name="TextBox 36"/>
          <p:cNvSpPr txBox="1"/>
          <p:nvPr/>
        </p:nvSpPr>
        <p:spPr>
          <a:xfrm>
            <a:off x="637200" y="33043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38" name="Rectangle 37"/>
          <p:cNvSpPr/>
          <p:nvPr/>
        </p:nvSpPr>
        <p:spPr>
          <a:xfrm>
            <a:off x="6096060" y="3882599"/>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9" name="TextBox 38"/>
          <p:cNvSpPr txBox="1"/>
          <p:nvPr/>
        </p:nvSpPr>
        <p:spPr>
          <a:xfrm>
            <a:off x="6175260" y="39041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حيّ على الفلاح</a:t>
            </a:r>
          </a:p>
        </p:txBody>
      </p:sp>
      <p:sp>
        <p:nvSpPr>
          <p:cNvPr id="40" name="Rectangle 39"/>
          <p:cNvSpPr/>
          <p:nvPr/>
        </p:nvSpPr>
        <p:spPr>
          <a:xfrm>
            <a:off x="3327030" y="38825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1" name="TextBox 40"/>
          <p:cNvSpPr txBox="1"/>
          <p:nvPr/>
        </p:nvSpPr>
        <p:spPr>
          <a:xfrm>
            <a:off x="3406230" y="39041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42" name="Rectangle 41"/>
          <p:cNvSpPr/>
          <p:nvPr/>
        </p:nvSpPr>
        <p:spPr>
          <a:xfrm>
            <a:off x="558000" y="38825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3" name="TextBox 42"/>
          <p:cNvSpPr txBox="1"/>
          <p:nvPr/>
        </p:nvSpPr>
        <p:spPr>
          <a:xfrm>
            <a:off x="637200" y="39041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44" name="Rectangle 43"/>
          <p:cNvSpPr/>
          <p:nvPr/>
        </p:nvSpPr>
        <p:spPr>
          <a:xfrm>
            <a:off x="6096060" y="44824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5" name="TextBox 44"/>
          <p:cNvSpPr txBox="1"/>
          <p:nvPr/>
        </p:nvSpPr>
        <p:spPr>
          <a:xfrm>
            <a:off x="6175260" y="45040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قد قامت الصلاة</a:t>
            </a:r>
          </a:p>
        </p:txBody>
      </p:sp>
      <p:sp>
        <p:nvSpPr>
          <p:cNvPr id="46" name="Rectangle 45"/>
          <p:cNvSpPr/>
          <p:nvPr/>
        </p:nvSpPr>
        <p:spPr>
          <a:xfrm>
            <a:off x="3327030" y="44824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7" name="TextBox 46"/>
          <p:cNvSpPr txBox="1"/>
          <p:nvPr/>
        </p:nvSpPr>
        <p:spPr>
          <a:xfrm>
            <a:off x="3406230" y="45040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مرتان</a:t>
            </a:r>
          </a:p>
        </p:txBody>
      </p:sp>
      <p:sp>
        <p:nvSpPr>
          <p:cNvPr id="48" name="Rectangle 47"/>
          <p:cNvSpPr/>
          <p:nvPr/>
        </p:nvSpPr>
        <p:spPr>
          <a:xfrm>
            <a:off x="558000" y="44824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9" name="TextBox 48"/>
          <p:cNvSpPr txBox="1"/>
          <p:nvPr/>
        </p:nvSpPr>
        <p:spPr>
          <a:xfrm>
            <a:off x="637200" y="45040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50" name="Rectangle 49"/>
          <p:cNvSpPr/>
          <p:nvPr/>
        </p:nvSpPr>
        <p:spPr>
          <a:xfrm>
            <a:off x="6096060" y="5082299"/>
            <a:ext cx="553805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1" name="TextBox 50"/>
          <p:cNvSpPr txBox="1"/>
          <p:nvPr/>
        </p:nvSpPr>
        <p:spPr>
          <a:xfrm>
            <a:off x="6175260" y="510389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الله أكبر الله أكبر</a:t>
            </a:r>
          </a:p>
        </p:txBody>
      </p:sp>
      <p:sp>
        <p:nvSpPr>
          <p:cNvPr id="52" name="Rectangle 51"/>
          <p:cNvSpPr/>
          <p:nvPr/>
        </p:nvSpPr>
        <p:spPr>
          <a:xfrm>
            <a:off x="3327030" y="50822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3" name="TextBox 52"/>
          <p:cNvSpPr txBox="1"/>
          <p:nvPr/>
        </p:nvSpPr>
        <p:spPr>
          <a:xfrm>
            <a:off x="3406230" y="51038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مرة</a:t>
            </a:r>
          </a:p>
        </p:txBody>
      </p:sp>
      <p:sp>
        <p:nvSpPr>
          <p:cNvPr id="54" name="Rectangle 53"/>
          <p:cNvSpPr/>
          <p:nvPr/>
        </p:nvSpPr>
        <p:spPr>
          <a:xfrm>
            <a:off x="558000" y="5082299"/>
            <a:ext cx="2769029" cy="599849"/>
          </a:xfrm>
          <a:prstGeom prst="rect">
            <a:avLst/>
          </a:prstGeom>
          <a:solidFill>
            <a:srgbClr val="FFFFFF"/>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5" name="TextBox 54"/>
          <p:cNvSpPr txBox="1"/>
          <p:nvPr/>
        </p:nvSpPr>
        <p:spPr>
          <a:xfrm>
            <a:off x="637200" y="510389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٢</a:t>
            </a:r>
          </a:p>
        </p:txBody>
      </p:sp>
      <p:sp>
        <p:nvSpPr>
          <p:cNvPr id="56" name="Rectangle 55"/>
          <p:cNvSpPr/>
          <p:nvPr/>
        </p:nvSpPr>
        <p:spPr>
          <a:xfrm>
            <a:off x="6096060" y="5682149"/>
            <a:ext cx="553805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7" name="TextBox 56"/>
          <p:cNvSpPr txBox="1"/>
          <p:nvPr/>
        </p:nvSpPr>
        <p:spPr>
          <a:xfrm>
            <a:off x="6175260" y="5703749"/>
            <a:ext cx="537965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لا إله إلا الله</a:t>
            </a:r>
          </a:p>
        </p:txBody>
      </p:sp>
      <p:sp>
        <p:nvSpPr>
          <p:cNvPr id="58" name="Rectangle 57"/>
          <p:cNvSpPr/>
          <p:nvPr/>
        </p:nvSpPr>
        <p:spPr>
          <a:xfrm>
            <a:off x="3327030" y="56821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9" name="TextBox 58"/>
          <p:cNvSpPr txBox="1"/>
          <p:nvPr/>
        </p:nvSpPr>
        <p:spPr>
          <a:xfrm>
            <a:off x="3406230" y="57037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مرة</a:t>
            </a:r>
          </a:p>
        </p:txBody>
      </p:sp>
      <p:sp>
        <p:nvSpPr>
          <p:cNvPr id="60" name="Rectangle 59"/>
          <p:cNvSpPr/>
          <p:nvPr/>
        </p:nvSpPr>
        <p:spPr>
          <a:xfrm>
            <a:off x="558000" y="5682149"/>
            <a:ext cx="2769029" cy="599849"/>
          </a:xfrm>
          <a:prstGeom prst="rect">
            <a:avLst/>
          </a:prstGeom>
          <a:solidFill>
            <a:srgbClr val="F4F1E6"/>
          </a:solidFill>
          <a:ln w="7620">
            <a:solidFill>
              <a:srgbClr val="E7E4D6"/>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1" name="TextBox 60"/>
          <p:cNvSpPr txBox="1"/>
          <p:nvPr/>
        </p:nvSpPr>
        <p:spPr>
          <a:xfrm>
            <a:off x="637200" y="5703749"/>
            <a:ext cx="2610629" cy="556649"/>
          </a:xfrm>
          <a:prstGeom prst="rect">
            <a:avLst/>
          </a:prstGeom>
          <a:noFill/>
        </p:spPr>
        <p:txBody>
          <a:bodyPr wrap="square" lIns="0" rIns="0" tIns="0" bIns="0" anchor="ctr">
            <a:noAutofit/>
          </a:bodyPr>
          <a:lstStyle/>
          <a:p>
            <a:pPr algn="r" rtl="1">
              <a:lnSpc>
                <a:spcPct val="126000"/>
              </a:lnSpc>
            </a:pPr>
            <a:r>
              <a:rPr sz="1287" b="0" i="0">
                <a:solidFill>
                  <a:srgbClr val="1B211C"/>
                </a:solidFill>
                <a:latin typeface="Sakkal Majalla"/>
                <a:cs typeface="Sakkal Majalla"/>
                <a:ea typeface="Sakkal Majalla"/>
              </a:rPr>
              <a:t>١</a:t>
            </a:r>
          </a:p>
        </p:txBody>
      </p:sp>
      <p:sp>
        <p:nvSpPr>
          <p:cNvPr id="62" name="Rectangle 61"/>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3" name="Rounded Rectangle 62"/>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4" name="TextBox 63"/>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٧٤</a:t>
            </a:r>
          </a:p>
        </p:txBody>
      </p:sp>
      <p:sp>
        <p:nvSpPr>
          <p:cNvPr id="65" name="TextBox 64"/>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cream.pn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0"/>
            <a:ext cx="12192119" cy="917999"/>
          </a:xfrm>
          <a:prstGeom prst="rect">
            <a:avLst/>
          </a:prstGeom>
          <a:solidFill>
            <a:srgbClr val="12301F"/>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4" name="Rectangle 3"/>
          <p:cNvSpPr/>
          <p:nvPr/>
        </p:nvSpPr>
        <p:spPr>
          <a:xfrm>
            <a:off x="0" y="907200"/>
            <a:ext cx="12192119" cy="39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5" name="TextBox 4"/>
          <p:cNvSpPr txBox="1"/>
          <p:nvPr/>
        </p:nvSpPr>
        <p:spPr>
          <a:xfrm>
            <a:off x="558000" y="223200"/>
            <a:ext cx="2664000" cy="198000"/>
          </a:xfrm>
          <a:prstGeom prst="rect">
            <a:avLst/>
          </a:prstGeom>
          <a:noFill/>
        </p:spPr>
        <p:txBody>
          <a:bodyPr wrap="square" lIns="0" rIns="0" tIns="0" bIns="0" anchor="ctr">
            <a:noAutofit/>
          </a:bodyPr>
          <a:lstStyle/>
          <a:p>
            <a:pPr algn="l" rtl="1">
              <a:lnSpc>
                <a:spcPct val="132000"/>
              </a:lnSpc>
            </a:pPr>
            <a:r>
              <a:rPr sz="1050" b="0" i="0">
                <a:solidFill>
                  <a:srgbClr val="E0C98A"/>
                </a:solidFill>
                <a:latin typeface="Sakkal Majalla"/>
                <a:cs typeface="Sakkal Majalla"/>
                <a:ea typeface="Sakkal Majalla"/>
              </a:rPr>
              <a:t>مركز ولاية منح العلمي</a:t>
            </a:r>
          </a:p>
        </p:txBody>
      </p:sp>
      <p:sp>
        <p:nvSpPr>
          <p:cNvPr id="6" name="TextBox 5"/>
          <p:cNvSpPr txBox="1"/>
          <p:nvPr/>
        </p:nvSpPr>
        <p:spPr>
          <a:xfrm>
            <a:off x="558000" y="122400"/>
            <a:ext cx="11076119" cy="216000"/>
          </a:xfrm>
          <a:prstGeom prst="rect">
            <a:avLst/>
          </a:prstGeom>
          <a:noFill/>
        </p:spPr>
        <p:txBody>
          <a:bodyPr wrap="square" lIns="0" rIns="0" tIns="0" bIns="0" anchor="ctr">
            <a:noAutofit/>
          </a:bodyPr>
          <a:lstStyle/>
          <a:p>
            <a:pPr algn="r" rtl="1">
              <a:lnSpc>
                <a:spcPct val="132000"/>
              </a:lnSpc>
              <a:spcBef>
                <a:spcPts val="100"/>
              </a:spcBef>
            </a:pPr>
            <a:r>
              <a:rPr sz="1100" b="0" i="0">
                <a:solidFill>
                  <a:srgbClr val="C9A85C"/>
                </a:solidFill>
                <a:latin typeface="Sakkal Majalla"/>
                <a:cs typeface="Sakkal Majalla"/>
                <a:ea typeface="Sakkal Majalla"/>
              </a:rPr>
              <a:t>الموضوع الثاني · الأذان والإقامة</a:t>
            </a:r>
          </a:p>
        </p:txBody>
      </p:sp>
      <p:sp>
        <p:nvSpPr>
          <p:cNvPr id="7" name="TextBox 6"/>
          <p:cNvSpPr txBox="1"/>
          <p:nvPr/>
        </p:nvSpPr>
        <p:spPr>
          <a:xfrm>
            <a:off x="558000" y="352800"/>
            <a:ext cx="11076119" cy="475200"/>
          </a:xfrm>
          <a:prstGeom prst="rect">
            <a:avLst/>
          </a:prstGeom>
          <a:noFill/>
        </p:spPr>
        <p:txBody>
          <a:bodyPr wrap="square" lIns="0" rIns="0" tIns="0" bIns="0" anchor="ctr">
            <a:noAutofit/>
          </a:bodyPr>
          <a:lstStyle/>
          <a:p>
            <a:pPr algn="r" rtl="1">
              <a:lnSpc>
                <a:spcPct val="132000"/>
              </a:lnSpc>
            </a:pPr>
            <a:r>
              <a:rPr sz="2200" b="1" i="0">
                <a:solidFill>
                  <a:srgbClr val="FBF9F3"/>
                </a:solidFill>
                <a:latin typeface="Sakkal Majalla"/>
                <a:cs typeface="Sakkal Majalla"/>
                <a:ea typeface="Sakkal Majalla"/>
              </a:rPr>
              <a:t>أخطاء تقع في الأذان</a:t>
            </a:r>
          </a:p>
        </p:txBody>
      </p:sp>
      <p:sp>
        <p:nvSpPr>
          <p:cNvPr id="8" name="Rounded Rectangle 7"/>
          <p:cNvSpPr/>
          <p:nvPr/>
        </p:nvSpPr>
        <p:spPr>
          <a:xfrm>
            <a:off x="806208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Rectangle 8"/>
          <p:cNvSpPr/>
          <p:nvPr/>
        </p:nvSpPr>
        <p:spPr>
          <a:xfrm>
            <a:off x="11571120"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260080" y="1184400"/>
            <a:ext cx="3176040" cy="308830"/>
          </a:xfrm>
          <a:prstGeom prst="rect">
            <a:avLst/>
          </a:prstGeom>
          <a:noFill/>
        </p:spPr>
        <p:txBody>
          <a:bodyPr wrap="square" lIns="0" rIns="0" tIns="0" bIns="0" anchor="ctr">
            <a:noAutofit/>
          </a:bodyPr>
          <a:lstStyle/>
          <a:p>
            <a:pPr algn="r" rtl="1">
              <a:lnSpc>
                <a:spcPct val="126000"/>
              </a:lnSpc>
            </a:pPr>
            <a:r>
              <a:rPr sz="1525" b="1" i="0">
                <a:solidFill>
                  <a:srgbClr val="1B422C"/>
                </a:solidFill>
                <a:latin typeface="Sakkal Majalla"/>
                <a:cs typeface="Sakkal Majalla"/>
                <a:ea typeface="Sakkal Majalla"/>
              </a:rPr>
              <a:t>مدّ همزة الوصل في لفظ الجلالة</a:t>
            </a:r>
          </a:p>
        </p:txBody>
      </p:sp>
      <p:sp>
        <p:nvSpPr>
          <p:cNvPr id="11" name="Rectangle 10"/>
          <p:cNvSpPr/>
          <p:nvPr/>
        </p:nvSpPr>
        <p:spPr>
          <a:xfrm>
            <a:off x="10878120" y="1507630"/>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8260080" y="1608430"/>
            <a:ext cx="3176040" cy="4565569"/>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فيقول: «آلله أكبر»، ويتولّد عن هذا المدّ استفهام، فكأنه يستفهم: «أألله أكبر؟» — وهذا لحن مفسد للمعنى</a:t>
            </a:r>
          </a:p>
        </p:txBody>
      </p:sp>
      <p:sp>
        <p:nvSpPr>
          <p:cNvPr id="13" name="Rounded Rectangle 12"/>
          <p:cNvSpPr/>
          <p:nvPr/>
        </p:nvSpPr>
        <p:spPr>
          <a:xfrm>
            <a:off x="431004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ectangle 13"/>
          <p:cNvSpPr/>
          <p:nvPr/>
        </p:nvSpPr>
        <p:spPr>
          <a:xfrm>
            <a:off x="781907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450804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مدّ الضمّ في هاء لفظ الجلالة</a:t>
            </a:r>
          </a:p>
        </p:txBody>
      </p:sp>
      <p:sp>
        <p:nvSpPr>
          <p:cNvPr id="16" name="Rectangle 15"/>
          <p:cNvSpPr/>
          <p:nvPr/>
        </p:nvSpPr>
        <p:spPr>
          <a:xfrm>
            <a:off x="712607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450804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فيتولّد حرف الواو: «اللهو أكبر»، وهو لحن</a:t>
            </a:r>
          </a:p>
        </p:txBody>
      </p:sp>
      <p:sp>
        <p:nvSpPr>
          <p:cNvPr id="18" name="Rounded Rectangle 17"/>
          <p:cNvSpPr/>
          <p:nvPr/>
        </p:nvSpPr>
        <p:spPr>
          <a:xfrm>
            <a:off x="558000" y="1098000"/>
            <a:ext cx="3572039" cy="5183999"/>
          </a:xfrm>
          <a:prstGeom prst="roundRect">
            <a:avLst>
              <a:gd name="adj" fmla="val 2015"/>
            </a:avLst>
          </a:prstGeom>
          <a:solidFill>
            <a:srgbClr val="FFFFFF"/>
          </a:solidFill>
          <a:ln w="9525">
            <a:solidFill>
              <a:srgbClr val="E4E1D3"/>
            </a:solid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4067039" y="1220400"/>
            <a:ext cx="62999" cy="49392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756000" y="1184400"/>
            <a:ext cx="3176040" cy="320832"/>
          </a:xfrm>
          <a:prstGeom prst="rect">
            <a:avLst/>
          </a:prstGeom>
          <a:noFill/>
        </p:spPr>
        <p:txBody>
          <a:bodyPr wrap="square" lIns="0" rIns="0" tIns="0" bIns="0" anchor="ctr">
            <a:noAutofit/>
          </a:bodyPr>
          <a:lstStyle/>
          <a:p>
            <a:pPr algn="r" rtl="1">
              <a:lnSpc>
                <a:spcPct val="126000"/>
              </a:lnSpc>
            </a:pPr>
            <a:r>
              <a:rPr sz="1600" b="1" i="0">
                <a:solidFill>
                  <a:srgbClr val="1B422C"/>
                </a:solidFill>
                <a:latin typeface="Sakkal Majalla"/>
                <a:cs typeface="Sakkal Majalla"/>
                <a:ea typeface="Sakkal Majalla"/>
              </a:rPr>
              <a:t>زيادة ألف بعد باء «أكبر»</a:t>
            </a:r>
          </a:p>
        </p:txBody>
      </p:sp>
      <p:sp>
        <p:nvSpPr>
          <p:cNvPr id="21" name="Rectangle 20"/>
          <p:cNvSpPr/>
          <p:nvPr/>
        </p:nvSpPr>
        <p:spPr>
          <a:xfrm>
            <a:off x="3374039" y="1519632"/>
            <a:ext cx="558000" cy="27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756000" y="1620432"/>
            <a:ext cx="3176040" cy="4553567"/>
          </a:xfrm>
          <a:prstGeom prst="rect">
            <a:avLst/>
          </a:prstGeom>
          <a:noFill/>
        </p:spPr>
        <p:txBody>
          <a:bodyPr wrap="square" lIns="0" rIns="0" tIns="0" bIns="0" anchor="t">
            <a:noAutofit/>
          </a:bodyPr>
          <a:lstStyle/>
          <a:p>
            <a:pPr algn="r" rtl="1">
              <a:lnSpc>
                <a:spcPct val="134000"/>
              </a:lnSpc>
            </a:pPr>
            <a:r>
              <a:rPr sz="1200" b="0" i="0">
                <a:solidFill>
                  <a:srgbClr val="1B211C"/>
                </a:solidFill>
                <a:latin typeface="Sakkal Majalla"/>
                <a:cs typeface="Sakkal Majalla"/>
                <a:ea typeface="Sakkal Majalla"/>
              </a:rPr>
              <a:t>فتصبح «أكبار»، وهو من أسماء الطبل — وهذا لحن يفسد المعنى</a:t>
            </a:r>
          </a:p>
        </p:txBody>
      </p:sp>
      <p:sp>
        <p:nvSpPr>
          <p:cNvPr id="23" name="Rectangle 22"/>
          <p:cNvSpPr/>
          <p:nvPr/>
        </p:nvSpPr>
        <p:spPr>
          <a:xfrm>
            <a:off x="558000" y="6386399"/>
            <a:ext cx="11076119" cy="19800"/>
          </a:xfrm>
          <a:prstGeom prst="rect">
            <a:avLst/>
          </a:prstGeom>
          <a:solidFill>
            <a:srgbClr val="DCD6C0"/>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Rounded Rectangle 23"/>
          <p:cNvSpPr/>
          <p:nvPr/>
        </p:nvSpPr>
        <p:spPr>
          <a:xfrm>
            <a:off x="558000" y="6472800"/>
            <a:ext cx="619200" cy="259200"/>
          </a:xfrm>
          <a:prstGeom prst="roundRect">
            <a:avLst>
              <a:gd name="adj" fmla="val 50000"/>
            </a:avLst>
          </a:prstGeom>
          <a:solidFill>
            <a:srgbClr val="1B422C"/>
          </a:solidFill>
          <a:ln>
            <a:noFill/>
          </a:ln>
          <a:effectLst/>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5" name="TextBox 24"/>
          <p:cNvSpPr txBox="1"/>
          <p:nvPr/>
        </p:nvSpPr>
        <p:spPr>
          <a:xfrm>
            <a:off x="558000" y="6472800"/>
            <a:ext cx="619200" cy="259200"/>
          </a:xfrm>
          <a:prstGeom prst="rect">
            <a:avLst/>
          </a:prstGeom>
          <a:noFill/>
        </p:spPr>
        <p:txBody>
          <a:bodyPr wrap="square" lIns="0" rIns="0" tIns="0" bIns="0" anchor="ctr">
            <a:noAutofit/>
          </a:bodyPr>
          <a:lstStyle/>
          <a:p>
            <a:pPr algn="ctr" rtl="1">
              <a:lnSpc>
                <a:spcPct val="132000"/>
              </a:lnSpc>
            </a:pPr>
            <a:r>
              <a:rPr sz="1150" b="1" i="0">
                <a:solidFill>
                  <a:srgbClr val="E0C98A"/>
                </a:solidFill>
                <a:latin typeface="Sakkal Majalla"/>
                <a:cs typeface="Sakkal Majalla"/>
                <a:ea typeface="Sakkal Majalla"/>
              </a:rPr>
              <a:t>٧٥</a:t>
            </a:r>
          </a:p>
        </p:txBody>
      </p:sp>
      <p:sp>
        <p:nvSpPr>
          <p:cNvPr id="26" name="TextBox 25"/>
          <p:cNvSpPr txBox="1"/>
          <p:nvPr/>
        </p:nvSpPr>
        <p:spPr>
          <a:xfrm>
            <a:off x="6234120" y="6480000"/>
            <a:ext cx="5400000" cy="237600"/>
          </a:xfrm>
          <a:prstGeom prst="rect">
            <a:avLst/>
          </a:prstGeom>
          <a:noFill/>
        </p:spPr>
        <p:txBody>
          <a:bodyPr wrap="square" lIns="0" rIns="0" tIns="0" bIns="0" anchor="ctr">
            <a:noAutofit/>
          </a:bodyPr>
          <a:lstStyle/>
          <a:p>
            <a:pPr algn="r" rtl="1">
              <a:lnSpc>
                <a:spcPct val="132000"/>
              </a:lnSpc>
            </a:pPr>
            <a:r>
              <a:rPr sz="1000" b="0" i="0">
                <a:solidFill>
                  <a:srgbClr val="6C7A6E"/>
                </a:solidFill>
                <a:latin typeface="Sakkal Majalla"/>
                <a:cs typeface="Sakkal Majalla"/>
                <a:ea typeface="Sakkal Majalla"/>
              </a:rPr>
              <a:t>الأذان والإقامة  ·  أحكام الطهارة والصلاة — عرض تقديمي</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reen.png"/>
          <p:cNvPicPr>
            <a:picLocks noChangeAspect="1"/>
          </p:cNvPicPr>
          <p:nvPr/>
        </p:nvPicPr>
        <p:blipFill>
          <a:blip r:embed="rId2"/>
          <a:stretch>
            <a:fillRect/>
          </a:stretch>
        </p:blipFill>
        <p:spPr>
          <a:xfrm>
            <a:off x="0" y="0"/>
            <a:ext cx="12192119" cy="6858000"/>
          </a:xfrm>
          <a:prstGeom prst="rect">
            <a:avLst/>
          </a:prstGeom>
        </p:spPr>
      </p:pic>
      <p:pic>
        <p:nvPicPr>
          <p:cNvPr id="3" name="Picture 2" descr="medallion.png"/>
          <p:cNvPicPr>
            <a:picLocks noChangeAspect="1"/>
          </p:cNvPicPr>
          <p:nvPr/>
        </p:nvPicPr>
        <p:blipFill>
          <a:blip r:embed="rId3"/>
          <a:stretch>
            <a:fillRect/>
          </a:stretch>
        </p:blipFill>
        <p:spPr>
          <a:xfrm>
            <a:off x="4944060" y="1062000"/>
            <a:ext cx="2304000" cy="2304000"/>
          </a:xfrm>
          <a:prstGeom prst="rect">
            <a:avLst/>
          </a:prstGeom>
        </p:spPr>
      </p:pic>
      <p:sp>
        <p:nvSpPr>
          <p:cNvPr id="4" name="TextBox 3"/>
          <p:cNvSpPr txBox="1"/>
          <p:nvPr/>
        </p:nvSpPr>
        <p:spPr>
          <a:xfrm>
            <a:off x="558000" y="3294000"/>
            <a:ext cx="11076119" cy="1062000"/>
          </a:xfrm>
          <a:prstGeom prst="rect">
            <a:avLst/>
          </a:prstGeom>
          <a:noFill/>
        </p:spPr>
        <p:txBody>
          <a:bodyPr wrap="square" lIns="0" rIns="0" tIns="0" bIns="0" anchor="ctr">
            <a:noAutofit/>
          </a:bodyPr>
          <a:lstStyle/>
          <a:p>
            <a:pPr algn="ctr" rtl="1">
              <a:lnSpc>
                <a:spcPct val="132000"/>
              </a:lnSpc>
            </a:pPr>
            <a:r>
              <a:rPr sz="4800" b="1" i="0">
                <a:solidFill>
                  <a:srgbClr val="FBF9F3"/>
                </a:solidFill>
                <a:latin typeface="Sakkal Majalla"/>
                <a:cs typeface="Sakkal Majalla"/>
                <a:ea typeface="Sakkal Majalla"/>
              </a:rPr>
              <a:t>وبالله التوفيق</a:t>
            </a:r>
          </a:p>
        </p:txBody>
      </p:sp>
      <p:pic>
        <p:nvPicPr>
          <p:cNvPr id="5" name="Picture 4" descr="rule.png"/>
          <p:cNvPicPr>
            <a:picLocks noChangeAspect="1"/>
          </p:cNvPicPr>
          <p:nvPr/>
        </p:nvPicPr>
        <p:blipFill>
          <a:blip r:embed="rId4"/>
          <a:stretch>
            <a:fillRect/>
          </a:stretch>
        </p:blipFill>
        <p:spPr>
          <a:xfrm>
            <a:off x="4296059" y="4086000"/>
            <a:ext cx="3600000" cy="309600"/>
          </a:xfrm>
          <a:prstGeom prst="rect">
            <a:avLst/>
          </a:prstGeom>
        </p:spPr>
      </p:pic>
      <p:sp>
        <p:nvSpPr>
          <p:cNvPr id="6" name="TextBox 5"/>
          <p:cNvSpPr txBox="1"/>
          <p:nvPr/>
        </p:nvSpPr>
        <p:spPr>
          <a:xfrm>
            <a:off x="1278000" y="4446000"/>
            <a:ext cx="9636119" cy="630000"/>
          </a:xfrm>
          <a:prstGeom prst="rect">
            <a:avLst/>
          </a:prstGeom>
          <a:noFill/>
        </p:spPr>
        <p:txBody>
          <a:bodyPr wrap="square" lIns="0" rIns="0" tIns="0" bIns="0" anchor="t">
            <a:noAutofit/>
          </a:bodyPr>
          <a:lstStyle/>
          <a:p>
            <a:pPr algn="ctr" rtl="1">
              <a:lnSpc>
                <a:spcPct val="150000"/>
              </a:lnSpc>
            </a:pPr>
            <a:r>
              <a:rPr sz="1600" b="0" i="0">
                <a:solidFill>
                  <a:srgbClr val="C9A85C"/>
                </a:solidFill>
                <a:latin typeface="Sakkal Majalla"/>
                <a:cs typeface="Sakkal Majalla"/>
                <a:ea typeface="Sakkal Majalla"/>
              </a:rPr>
              <a:t>سبحانك اللهم وبحمدك، أشهد ألّا إله إلا أنت، أستغفرك وأتوب إليك</a:t>
            </a:r>
          </a:p>
        </p:txBody>
      </p:sp>
      <p:sp>
        <p:nvSpPr>
          <p:cNvPr id="7" name="TextBox 6"/>
          <p:cNvSpPr txBox="1"/>
          <p:nvPr/>
        </p:nvSpPr>
        <p:spPr>
          <a:xfrm>
            <a:off x="558000" y="5706000"/>
            <a:ext cx="11076119" cy="324000"/>
          </a:xfrm>
          <a:prstGeom prst="rect">
            <a:avLst/>
          </a:prstGeom>
          <a:noFill/>
        </p:spPr>
        <p:txBody>
          <a:bodyPr wrap="square" lIns="0" rIns="0" tIns="0" bIns="0" anchor="ctr">
            <a:noAutofit/>
          </a:bodyPr>
          <a:lstStyle/>
          <a:p>
            <a:pPr algn="ctr" rtl="1">
              <a:lnSpc>
                <a:spcPct val="132000"/>
              </a:lnSpc>
            </a:pPr>
            <a:r>
              <a:rPr sz="1200" b="0" i="0">
                <a:solidFill>
                  <a:srgbClr val="9CBB9F"/>
                </a:solidFill>
                <a:latin typeface="Sakkal Majalla"/>
                <a:cs typeface="Sakkal Majalla"/>
                <a:ea typeface="Sakkal Majalla"/>
              </a:rPr>
              <a:t>أحكام الطهارة والصلاة — مركز ولاية منح العلمي</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أحكام الطهارة والصلاة</dc:title>
  <dc:subject>مركز ولاية منح العلمي — عرض تقديمي</dc:subject>
  <dc:creator>مركز ولاية منح العلمي</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